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36" r:id="rId1"/>
  </p:sldMasterIdLst>
  <p:notesMasterIdLst>
    <p:notesMasterId r:id="rId33"/>
  </p:notesMasterIdLst>
  <p:sldIdLst>
    <p:sldId id="303" r:id="rId2"/>
    <p:sldId id="337" r:id="rId3"/>
    <p:sldId id="316" r:id="rId4"/>
    <p:sldId id="318" r:id="rId5"/>
    <p:sldId id="273" r:id="rId6"/>
    <p:sldId id="257" r:id="rId7"/>
    <p:sldId id="319" r:id="rId8"/>
    <p:sldId id="320" r:id="rId9"/>
    <p:sldId id="284" r:id="rId10"/>
    <p:sldId id="307" r:id="rId11"/>
    <p:sldId id="322" r:id="rId12"/>
    <p:sldId id="305" r:id="rId13"/>
    <p:sldId id="321" r:id="rId14"/>
    <p:sldId id="324" r:id="rId15"/>
    <p:sldId id="294" r:id="rId16"/>
    <p:sldId id="325" r:id="rId17"/>
    <p:sldId id="326" r:id="rId18"/>
    <p:sldId id="311" r:id="rId19"/>
    <p:sldId id="314" r:id="rId20"/>
    <p:sldId id="327" r:id="rId21"/>
    <p:sldId id="339" r:id="rId22"/>
    <p:sldId id="328" r:id="rId23"/>
    <p:sldId id="329" r:id="rId24"/>
    <p:sldId id="330" r:id="rId25"/>
    <p:sldId id="338" r:id="rId26"/>
    <p:sldId id="333" r:id="rId27"/>
    <p:sldId id="332" r:id="rId28"/>
    <p:sldId id="336" r:id="rId29"/>
    <p:sldId id="335" r:id="rId30"/>
    <p:sldId id="285" r:id="rId31"/>
    <p:sldId id="31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eva Bērziņa" initials="IB" lastIdx="16" clrIdx="0"/>
  <p:cmAuthor id="1" name="Windows User" initials="WU" lastIdx="4" clrIdx="1"/>
  <p:cmAuthor id="2" name="SandraM" initials="S"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929"/>
    <a:srgbClr val="7069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47" autoAdjust="0"/>
    <p:restoredTop sz="88530" autoAdjust="0"/>
  </p:normalViewPr>
  <p:slideViewPr>
    <p:cSldViewPr>
      <p:cViewPr varScale="1">
        <p:scale>
          <a:sx n="66" d="100"/>
          <a:sy n="66" d="100"/>
        </p:scale>
        <p:origin x="1566"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B5AB0F-4EBD-4398-A501-E22588BA6E91}" type="datetimeFigureOut">
              <a:rPr lang="en-US" smtClean="0"/>
              <a:pPr/>
              <a:t>2/22/2016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1804B2-FD52-4A91-BCEC-D6BC9B7ABAEF}" type="slidenum">
              <a:rPr lang="en-US" smtClean="0"/>
              <a:pPr/>
              <a:t>‹#›</a:t>
            </a:fld>
            <a:endParaRPr lang="en-US" dirty="0"/>
          </a:p>
        </p:txBody>
      </p:sp>
    </p:spTree>
    <p:extLst>
      <p:ext uri="{BB962C8B-B14F-4D97-AF65-F5344CB8AC3E}">
        <p14:creationId xmlns:p14="http://schemas.microsoft.com/office/powerpoint/2010/main" val="970090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5D1804B2-FD52-4A91-BCEC-D6BC9B7ABAEF}" type="slidenum">
              <a:rPr lang="en-US" smtClean="0"/>
              <a:pPr/>
              <a:t>1</a:t>
            </a:fld>
            <a:endParaRPr lang="en-US" dirty="0"/>
          </a:p>
        </p:txBody>
      </p:sp>
    </p:spTree>
    <p:extLst>
      <p:ext uri="{BB962C8B-B14F-4D97-AF65-F5344CB8AC3E}">
        <p14:creationId xmlns:p14="http://schemas.microsoft.com/office/powerpoint/2010/main" val="2194406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Bilde: http://europeanconference.org/2014-conference-europe-regeneration/2014-panels/#identity</a:t>
            </a:r>
            <a:endParaRPr lang="en-US" dirty="0"/>
          </a:p>
        </p:txBody>
      </p:sp>
      <p:sp>
        <p:nvSpPr>
          <p:cNvPr id="4" name="Slide Number Placeholder 3"/>
          <p:cNvSpPr>
            <a:spLocks noGrp="1"/>
          </p:cNvSpPr>
          <p:nvPr>
            <p:ph type="sldNum" sz="quarter" idx="10"/>
          </p:nvPr>
        </p:nvSpPr>
        <p:spPr/>
        <p:txBody>
          <a:bodyPr/>
          <a:lstStyle/>
          <a:p>
            <a:fld id="{5D1804B2-FD52-4A91-BCEC-D6BC9B7ABAEF}" type="slidenum">
              <a:rPr lang="en-US" smtClean="0"/>
              <a:pPr/>
              <a:t>5</a:t>
            </a:fld>
            <a:endParaRPr lang="en-US" dirty="0"/>
          </a:p>
        </p:txBody>
      </p:sp>
    </p:spTree>
    <p:extLst>
      <p:ext uri="{BB962C8B-B14F-4D97-AF65-F5344CB8AC3E}">
        <p14:creationId xmlns:p14="http://schemas.microsoft.com/office/powerpoint/2010/main" val="2034892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D1804B2-FD52-4A91-BCEC-D6BC9B7ABAEF}" type="slidenum">
              <a:rPr lang="en-US" smtClean="0"/>
              <a:pPr/>
              <a:t>6</a:t>
            </a:fld>
            <a:endParaRPr lang="en-US" dirty="0"/>
          </a:p>
        </p:txBody>
      </p:sp>
    </p:spTree>
    <p:extLst>
      <p:ext uri="{BB962C8B-B14F-4D97-AF65-F5344CB8AC3E}">
        <p14:creationId xmlns:p14="http://schemas.microsoft.com/office/powerpoint/2010/main" val="17017729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1D8BD707-D9CF-40AE-B4C6-C98DA3205C09}" type="datetimeFigureOut">
              <a:rPr lang="en-US" smtClean="0"/>
              <a:pPr/>
              <a:t>2/22/2016</a:t>
            </a:fld>
            <a:endParaRPr lang="en-US" dirty="0"/>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dirty="0"/>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B6F15528-21DE-4FAA-801E-634DDDAF4B2B}"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dirty="0"/>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D8BD707-D9CF-40AE-B4C6-C98DA3205C09}" type="datetimeFigureOut">
              <a:rPr lang="en-US" smtClean="0"/>
              <a:pPr/>
              <a:t>2/22/2016</a:t>
            </a:fld>
            <a:endParaRPr lang="en-US" dirty="0"/>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B6F15528-21DE-4FAA-801E-634DDDAF4B2B}" type="slidenum">
              <a:rPr lang="en-US" smtClean="0"/>
              <a:pPr/>
              <a:t>‹#›</a:t>
            </a:fld>
            <a:endParaRPr lang="en-US" dirty="0"/>
          </a:p>
        </p:txBody>
      </p:sp>
      <p:sp>
        <p:nvSpPr>
          <p:cNvPr id="14" name="Footer Placeholder 13"/>
          <p:cNvSpPr>
            <a:spLocks noGrp="1"/>
          </p:cNvSpPr>
          <p:nvPr>
            <p:ph type="ftr" sz="quarter" idx="12"/>
          </p:nvPr>
        </p:nvSpPr>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1D8BD707-D9CF-40AE-B4C6-C98DA3205C09}" type="datetimeFigureOut">
              <a:rPr lang="en-US" smtClean="0"/>
              <a:pPr/>
              <a:t>2/22/2016</a:t>
            </a:fld>
            <a:endParaRPr lang="en-US" dirty="0"/>
          </a:p>
        </p:txBody>
      </p:sp>
      <p:sp>
        <p:nvSpPr>
          <p:cNvPr id="10" name="Slide Number Placeholder 9"/>
          <p:cNvSpPr>
            <a:spLocks noGrp="1"/>
          </p:cNvSpPr>
          <p:nvPr>
            <p:ph type="sldNum" sz="quarter" idx="16"/>
          </p:nvPr>
        </p:nvSpPr>
        <p:spPr/>
        <p:txBody>
          <a:bodyPr rtlCol="0"/>
          <a:lstStyle/>
          <a:p>
            <a:fld id="{B6F15528-21DE-4FAA-801E-634DDDAF4B2B}" type="slidenum">
              <a:rPr lang="en-US" smtClean="0"/>
              <a:pPr/>
              <a:t>‹#›</a:t>
            </a:fld>
            <a:endParaRPr lang="en-US" dirty="0"/>
          </a:p>
        </p:txBody>
      </p:sp>
      <p:sp>
        <p:nvSpPr>
          <p:cNvPr id="12" name="Footer Placeholder 11"/>
          <p:cNvSpPr>
            <a:spLocks noGrp="1"/>
          </p:cNvSpPr>
          <p:nvPr>
            <p:ph type="ftr" sz="quarter" idx="17"/>
          </p:nvPr>
        </p:nvSpPr>
        <p:spPr/>
        <p:txBody>
          <a:bodyPr rtlCol="0"/>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1D8BD707-D9CF-40AE-B4C6-C98DA3205C09}" type="datetimeFigureOut">
              <a:rPr lang="en-US" smtClean="0"/>
              <a:pPr/>
              <a:t>2/22/2016</a:t>
            </a:fld>
            <a:endParaRPr lang="en-US" dirty="0"/>
          </a:p>
        </p:txBody>
      </p:sp>
      <p:sp>
        <p:nvSpPr>
          <p:cNvPr id="12" name="Slide Number Placeholder 11"/>
          <p:cNvSpPr>
            <a:spLocks noGrp="1"/>
          </p:cNvSpPr>
          <p:nvPr>
            <p:ph type="sldNum" sz="quarter" idx="16"/>
          </p:nvPr>
        </p:nvSpPr>
        <p:spPr/>
        <p:txBody>
          <a:bodyPr rtlCol="0"/>
          <a:lstStyle/>
          <a:p>
            <a:fld id="{B6F15528-21DE-4FAA-801E-634DDDAF4B2B}" type="slidenum">
              <a:rPr lang="en-US" smtClean="0"/>
              <a:pPr/>
              <a:t>‹#›</a:t>
            </a:fld>
            <a:endParaRPr lang="en-US" dirty="0"/>
          </a:p>
        </p:txBody>
      </p:sp>
      <p:sp>
        <p:nvSpPr>
          <p:cNvPr id="14" name="Footer Placeholder 13"/>
          <p:cNvSpPr>
            <a:spLocks noGrp="1"/>
          </p:cNvSpPr>
          <p:nvPr>
            <p:ph type="ftr" sz="quarter" idx="17"/>
          </p:nvPr>
        </p:nvSpPr>
        <p:spPr/>
        <p:txBody>
          <a:bodyPr rtlCol="0"/>
          <a:lstStyle/>
          <a:p>
            <a:endParaRPr lang="en-US" dirty="0"/>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2/22/2016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2/22/2016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pPr/>
              <a:t>‹#›</a:t>
            </a:fld>
            <a:endParaRPr lang="en-US" dirty="0"/>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Date Placeholder 11"/>
          <p:cNvSpPr>
            <a:spLocks noGrp="1"/>
          </p:cNvSpPr>
          <p:nvPr>
            <p:ph type="dt" sz="half" idx="10"/>
          </p:nvPr>
        </p:nvSpPr>
        <p:spPr>
          <a:xfrm>
            <a:off x="6248400" y="6248400"/>
            <a:ext cx="2667000" cy="365125"/>
          </a:xfrm>
        </p:spPr>
        <p:txBody>
          <a:bodyPr rtlCol="0"/>
          <a:lstStyle/>
          <a:p>
            <a:fld id="{1D8BD707-D9CF-40AE-B4C6-C98DA3205C09}" type="datetimeFigureOut">
              <a:rPr lang="en-US" smtClean="0"/>
              <a:pPr/>
              <a:t>2/22/2016</a:t>
            </a:fld>
            <a:endParaRPr lang="en-US" dirty="0"/>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B6F15528-21DE-4FAA-801E-634DDDAF4B2B}" type="slidenum">
              <a:rPr lang="en-US" smtClean="0"/>
              <a:pPr/>
              <a:t>‹#›</a:t>
            </a:fld>
            <a:endParaRPr lang="en-US" dirty="0"/>
          </a:p>
        </p:txBody>
      </p:sp>
      <p:sp>
        <p:nvSpPr>
          <p:cNvPr id="14" name="Footer Placeholder 13"/>
          <p:cNvSpPr>
            <a:spLocks noGrp="1"/>
          </p:cNvSpPr>
          <p:nvPr>
            <p:ph type="ftr" sz="quarter" idx="12"/>
          </p:nvPr>
        </p:nvSpPr>
        <p:spPr>
          <a:xfrm>
            <a:off x="1600200" y="6248206"/>
            <a:ext cx="4572000" cy="365125"/>
          </a:xfrm>
        </p:spPr>
        <p:txBody>
          <a:bodyPr rtlCol="0"/>
          <a:lstStyle/>
          <a:p>
            <a:endParaRPr lang="en-US" dirty="0"/>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dirty="0"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2/22/2016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1D8BD707-D9CF-40AE-B4C6-C98DA3205C09}" type="datetimeFigureOut">
              <a:rPr lang="en-US" smtClean="0"/>
              <a:pPr/>
              <a:t>2/22/2016</a:t>
            </a:fld>
            <a:endParaRPr lang="en-US" dirty="0"/>
          </a:p>
        </p:txBody>
      </p:sp>
      <p:sp>
        <p:nvSpPr>
          <p:cNvPr id="5" name="Footer Placeholder 4"/>
          <p:cNvSpPr>
            <a:spLocks noGrp="1"/>
          </p:cNvSpPr>
          <p:nvPr>
            <p:ph type="ftr" sz="quarter" idx="11"/>
          </p:nvPr>
        </p:nvSpPr>
        <p:spPr>
          <a:xfrm>
            <a:off x="457201" y="6248207"/>
            <a:ext cx="5573483" cy="365125"/>
          </a:xfrm>
        </p:spPr>
        <p:txBody>
          <a:bodyPr/>
          <a:lstStyle/>
          <a:p>
            <a:endParaRPr lang="en-US" dirty="0"/>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6" name="Slide Number Placeholder 5"/>
          <p:cNvSpPr>
            <a:spLocks noGrp="1"/>
          </p:cNvSpPr>
          <p:nvPr>
            <p:ph type="sldNum" sz="quarter" idx="12"/>
          </p:nvPr>
        </p:nvSpPr>
        <p:spPr>
          <a:xfrm rot="5400000">
            <a:off x="5989638" y="144462"/>
            <a:ext cx="533400" cy="244476"/>
          </a:xfrm>
        </p:spPr>
        <p:txBody>
          <a:bodyPr/>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1D8BD707-D9CF-40AE-B4C6-C98DA3205C09}" type="datetimeFigureOut">
              <a:rPr lang="en-US" smtClean="0"/>
              <a:pPr/>
              <a:t>2/22/2016</a:t>
            </a:fld>
            <a:endParaRPr lang="en-US" dirty="0"/>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dirty="0"/>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237" r:id="rId1"/>
    <p:sldLayoutId id="2147484238" r:id="rId2"/>
    <p:sldLayoutId id="2147484239" r:id="rId3"/>
    <p:sldLayoutId id="2147484240" r:id="rId4"/>
    <p:sldLayoutId id="2147484241" r:id="rId5"/>
    <p:sldLayoutId id="2147484242" r:id="rId6"/>
    <p:sldLayoutId id="2147484243" r:id="rId7"/>
    <p:sldLayoutId id="2147484244" r:id="rId8"/>
    <p:sldLayoutId id="2147484245" r:id="rId9"/>
    <p:sldLayoutId id="2147484246" r:id="rId10"/>
    <p:sldLayoutId id="2147484247"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04664"/>
            <a:ext cx="9144000" cy="3603848"/>
          </a:xfrm>
        </p:spPr>
        <p:txBody>
          <a:bodyPr>
            <a:normAutofit/>
          </a:bodyPr>
          <a:lstStyle/>
          <a:p>
            <a:pPr algn="ctr"/>
            <a:r>
              <a:rPr lang="en-US" sz="2800" dirty="0" smtClean="0"/>
              <a:t/>
            </a:r>
            <a:br>
              <a:rPr lang="en-US" sz="2800" dirty="0" smtClean="0"/>
            </a:br>
            <a:r>
              <a:rPr lang="lv-LV" sz="3800" b="1" dirty="0" smtClean="0">
                <a:solidFill>
                  <a:schemeClr val="tx1"/>
                </a:solidFill>
                <a:latin typeface="Times New Roman" pitchFamily="18" charset="0"/>
                <a:cs typeface="Times New Roman" pitchFamily="18" charset="0"/>
              </a:rPr>
              <a:t>Dzimuma identitātes </a:t>
            </a:r>
            <a:br>
              <a:rPr lang="lv-LV" sz="3800" b="1" dirty="0" smtClean="0">
                <a:solidFill>
                  <a:schemeClr val="tx1"/>
                </a:solidFill>
                <a:latin typeface="Times New Roman" pitchFamily="18" charset="0"/>
                <a:cs typeface="Times New Roman" pitchFamily="18" charset="0"/>
              </a:rPr>
            </a:br>
            <a:r>
              <a:rPr lang="lv-LV" sz="3800" b="1" dirty="0" smtClean="0">
                <a:solidFill>
                  <a:schemeClr val="tx1"/>
                </a:solidFill>
                <a:latin typeface="Times New Roman" pitchFamily="18" charset="0"/>
                <a:cs typeface="Times New Roman" pitchFamily="18" charset="0"/>
              </a:rPr>
              <a:t>nozīme </a:t>
            </a:r>
            <a:br>
              <a:rPr lang="lv-LV" sz="3800" b="1" dirty="0" smtClean="0">
                <a:solidFill>
                  <a:schemeClr val="tx1"/>
                </a:solidFill>
                <a:latin typeface="Times New Roman" pitchFamily="18" charset="0"/>
                <a:cs typeface="Times New Roman" pitchFamily="18" charset="0"/>
              </a:rPr>
            </a:br>
            <a:r>
              <a:rPr lang="lv-LV" sz="3800" b="1" dirty="0" smtClean="0">
                <a:solidFill>
                  <a:schemeClr val="tx1"/>
                </a:solidFill>
                <a:latin typeface="Times New Roman" pitchFamily="18" charset="0"/>
                <a:cs typeface="Times New Roman" pitchFamily="18" charset="0"/>
              </a:rPr>
              <a:t>veselīgas personības </a:t>
            </a:r>
            <a:br>
              <a:rPr lang="lv-LV" sz="3800" b="1" dirty="0" smtClean="0">
                <a:solidFill>
                  <a:schemeClr val="tx1"/>
                </a:solidFill>
                <a:latin typeface="Times New Roman" pitchFamily="18" charset="0"/>
                <a:cs typeface="Times New Roman" pitchFamily="18" charset="0"/>
              </a:rPr>
            </a:br>
            <a:r>
              <a:rPr lang="lv-LV" sz="3800" b="1" dirty="0" smtClean="0">
                <a:solidFill>
                  <a:schemeClr val="tx1"/>
                </a:solidFill>
                <a:latin typeface="Times New Roman" pitchFamily="18" charset="0"/>
                <a:cs typeface="Times New Roman" pitchFamily="18" charset="0"/>
              </a:rPr>
              <a:t>attīstībā </a:t>
            </a:r>
            <a:r>
              <a:rPr lang="lv-LV" sz="7600" b="1" dirty="0" smtClean="0">
                <a:solidFill>
                  <a:srgbClr val="002060"/>
                </a:solidFill>
                <a:latin typeface="Arial" pitchFamily="34" charset="0"/>
                <a:cs typeface="Arial" pitchFamily="34" charset="0"/>
              </a:rPr>
              <a:t/>
            </a:r>
            <a:br>
              <a:rPr lang="lv-LV" sz="7600" b="1" dirty="0" smtClean="0">
                <a:solidFill>
                  <a:srgbClr val="002060"/>
                </a:solidFill>
                <a:latin typeface="Arial" pitchFamily="34" charset="0"/>
                <a:cs typeface="Arial" pitchFamily="34" charset="0"/>
              </a:rPr>
            </a:br>
            <a:r>
              <a:rPr lang="lv-LV" sz="2200" b="1" dirty="0" smtClean="0">
                <a:solidFill>
                  <a:schemeClr val="tx1"/>
                </a:solidFill>
                <a:latin typeface="Arial" pitchFamily="34" charset="0"/>
                <a:cs typeface="Arial" pitchFamily="34" charset="0"/>
              </a:rPr>
              <a:t> </a:t>
            </a:r>
            <a:r>
              <a:rPr lang="lv-LV" sz="2200" i="1" dirty="0" smtClean="0">
                <a:solidFill>
                  <a:schemeClr val="tx1"/>
                </a:solidFill>
                <a:latin typeface="Arial" pitchFamily="34" charset="0"/>
                <a:cs typeface="Arial" pitchFamily="34" charset="0"/>
              </a:rPr>
              <a:t> </a:t>
            </a:r>
            <a:endParaRPr lang="lv-LV" sz="2200" dirty="0">
              <a:solidFill>
                <a:schemeClr val="tx1"/>
              </a:solidFill>
              <a:latin typeface="Arial" pitchFamily="34" charset="0"/>
              <a:cs typeface="Arial" pitchFamily="34" charset="0"/>
            </a:endParaRPr>
          </a:p>
        </p:txBody>
      </p:sp>
      <p:sp>
        <p:nvSpPr>
          <p:cNvPr id="3" name="Subtitle 2"/>
          <p:cNvSpPr>
            <a:spLocks noGrp="1"/>
          </p:cNvSpPr>
          <p:nvPr>
            <p:ph type="subTitle" idx="1"/>
          </p:nvPr>
        </p:nvSpPr>
        <p:spPr>
          <a:xfrm>
            <a:off x="0" y="2996952"/>
            <a:ext cx="9144000" cy="3861048"/>
          </a:xfrm>
        </p:spPr>
        <p:txBody>
          <a:bodyPr>
            <a:normAutofit/>
          </a:bodyPr>
          <a:lstStyle/>
          <a:p>
            <a:pPr algn="ctr"/>
            <a:r>
              <a:rPr lang="lv-LV" dirty="0" smtClean="0"/>
              <a:t> </a:t>
            </a:r>
            <a:r>
              <a:rPr lang="en-AU" b="1" dirty="0" smtClean="0">
                <a:latin typeface="Times New Roman" pitchFamily="18" charset="0"/>
                <a:cs typeface="Times New Roman" pitchFamily="18" charset="0"/>
              </a:rPr>
              <a:t>Indra Tretjakova</a:t>
            </a:r>
          </a:p>
          <a:p>
            <a:pPr algn="ctr"/>
            <a:r>
              <a:rPr lang="lv-LV" sz="2000" dirty="0" smtClean="0">
                <a:latin typeface="Times New Roman" pitchFamily="18" charset="0"/>
                <a:cs typeface="Times New Roman" pitchFamily="18" charset="0"/>
              </a:rPr>
              <a:t>Mg., </a:t>
            </a:r>
            <a:r>
              <a:rPr lang="lv-LV" sz="2000" dirty="0" err="1" smtClean="0">
                <a:latin typeface="Times New Roman" pitchFamily="18" charset="0"/>
                <a:cs typeface="Times New Roman" pitchFamily="18" charset="0"/>
              </a:rPr>
              <a:t>psych</a:t>
            </a:r>
            <a:r>
              <a:rPr lang="lv-LV" sz="2000" dirty="0" smtClean="0">
                <a:latin typeface="Times New Roman" pitchFamily="18" charset="0"/>
                <a:cs typeface="Times New Roman" pitchFamily="18" charset="0"/>
              </a:rPr>
              <a:t>., zinātniskā grāda Dr.psych. pretendente,</a:t>
            </a:r>
          </a:p>
          <a:p>
            <a:pPr algn="ctr"/>
            <a:r>
              <a:rPr lang="lv-LV" sz="2000" dirty="0" smtClean="0">
                <a:latin typeface="Times New Roman" pitchFamily="18" charset="0"/>
                <a:cs typeface="Times New Roman" pitchFamily="18" charset="0"/>
              </a:rPr>
              <a:t> perinatālā psiholoģe, psiho-organiskās analīzes virziena psihoterapeite (Eiropas psihoterapeita sertifikāts) </a:t>
            </a:r>
            <a:endParaRPr lang="lv-LV" sz="2000" dirty="0">
              <a:latin typeface="Times New Roman" pitchFamily="18" charset="0"/>
              <a:cs typeface="Times New Roman" pitchFamily="18" charset="0"/>
            </a:endParaRPr>
          </a:p>
        </p:txBody>
      </p:sp>
      <p:sp>
        <p:nvSpPr>
          <p:cNvPr id="6" name="TextBox 5"/>
          <p:cNvSpPr txBox="1"/>
          <p:nvPr/>
        </p:nvSpPr>
        <p:spPr>
          <a:xfrm>
            <a:off x="357158" y="285728"/>
            <a:ext cx="8572560" cy="1631216"/>
          </a:xfrm>
          <a:prstGeom prst="rect">
            <a:avLst/>
          </a:prstGeom>
          <a:noFill/>
        </p:spPr>
        <p:txBody>
          <a:bodyPr wrap="square" rtlCol="0">
            <a:spAutoFit/>
          </a:bodyPr>
          <a:lstStyle/>
          <a:p>
            <a:pPr algn="ctr"/>
            <a:endParaRPr lang="lv-LV" sz="2000" b="1" dirty="0" smtClean="0"/>
          </a:p>
          <a:p>
            <a:pPr algn="ctr"/>
            <a:endParaRPr lang="lv-LV" sz="2000" b="1" dirty="0" smtClean="0"/>
          </a:p>
          <a:p>
            <a:pPr algn="ctr"/>
            <a:r>
              <a:rPr lang="en-US" sz="2000" b="1" dirty="0" smtClean="0"/>
              <a:t/>
            </a:r>
            <a:br>
              <a:rPr lang="en-US" sz="2000" b="1" dirty="0" smtClean="0"/>
            </a:br>
            <a:r>
              <a:rPr lang="en-US" sz="2000" dirty="0" smtClean="0"/>
              <a:t/>
            </a:r>
            <a:br>
              <a:rPr lang="en-US" sz="2000" dirty="0" smtClean="0"/>
            </a:br>
            <a:endParaRPr lang="en-US" sz="2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solidFill>
                  <a:srgbClr val="002060"/>
                </a:solidFill>
                <a:latin typeface="Times New Roman" pitchFamily="18" charset="0"/>
                <a:cs typeface="Times New Roman" pitchFamily="18" charset="0"/>
              </a:rPr>
              <a:t>Dzimuma identitāte </a:t>
            </a:r>
            <a:endParaRPr lang="lv-LV"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611560" y="1772816"/>
            <a:ext cx="8153400" cy="4495800"/>
          </a:xfrm>
        </p:spPr>
        <p:txBody>
          <a:bodyPr/>
          <a:lstStyle/>
          <a:p>
            <a:pPr marL="0" lvl="1" indent="-320040">
              <a:spcBef>
                <a:spcPts val="700"/>
              </a:spcBef>
              <a:buClr>
                <a:schemeClr val="accent2"/>
              </a:buClr>
              <a:buSzPct val="60000"/>
              <a:buNone/>
            </a:pPr>
            <a:r>
              <a:rPr lang="en-AU" b="1" dirty="0" smtClean="0">
                <a:solidFill>
                  <a:srgbClr val="002060"/>
                </a:solidFill>
                <a:latin typeface="Times New Roman" pitchFamily="18" charset="0"/>
                <a:cs typeface="Times New Roman" pitchFamily="18" charset="0"/>
              </a:rPr>
              <a:t>S</a:t>
            </a:r>
            <a:r>
              <a:rPr lang="lv-LV" b="1" dirty="0" smtClean="0">
                <a:solidFill>
                  <a:srgbClr val="002060"/>
                </a:solidFill>
                <a:latin typeface="Times New Roman" pitchFamily="18" charset="0"/>
                <a:cs typeface="Times New Roman" pitchFamily="18" charset="0"/>
              </a:rPr>
              <a:t>ievišķīguma un vīrišķīguma pamatizjūtas </a:t>
            </a:r>
            <a:r>
              <a:rPr lang="lv-LV" i="1" dirty="0" smtClean="0">
                <a:solidFill>
                  <a:srgbClr val="002060"/>
                </a:solidFill>
                <a:latin typeface="Times New Roman" pitchFamily="18" charset="0"/>
                <a:cs typeface="Times New Roman" pitchFamily="18" charset="0"/>
              </a:rPr>
              <a:t>(basic sense) </a:t>
            </a:r>
            <a:r>
              <a:rPr lang="lv-LV" b="1" dirty="0" smtClean="0">
                <a:solidFill>
                  <a:srgbClr val="002060"/>
                </a:solidFill>
                <a:latin typeface="Times New Roman" pitchFamily="18" charset="0"/>
                <a:cs typeface="Times New Roman" pitchFamily="18" charset="0"/>
              </a:rPr>
              <a:t>formēšanās </a:t>
            </a:r>
          </a:p>
          <a:p>
            <a:pPr marL="594360" lvl="2" indent="-320040">
              <a:spcBef>
                <a:spcPts val="700"/>
              </a:spcBef>
              <a:buSzPct val="60000"/>
              <a:buFont typeface="Wingdings"/>
              <a:buChar char=""/>
            </a:pPr>
            <a:r>
              <a:rPr lang="lv-LV" sz="2400" b="1" dirty="0" smtClean="0">
                <a:solidFill>
                  <a:srgbClr val="002060"/>
                </a:solidFill>
                <a:latin typeface="Times New Roman" pitchFamily="18" charset="0"/>
                <a:cs typeface="Times New Roman" pitchFamily="18" charset="0"/>
              </a:rPr>
              <a:t>bioloģisko faktoru </a:t>
            </a:r>
          </a:p>
          <a:p>
            <a:pPr marL="594360" lvl="2" indent="-320040">
              <a:spcBef>
                <a:spcPts val="700"/>
              </a:spcBef>
              <a:buSzPct val="60000"/>
              <a:buFont typeface="Wingdings"/>
              <a:buChar char=""/>
            </a:pPr>
            <a:r>
              <a:rPr lang="lv-LV" sz="2400" b="1" dirty="0" smtClean="0">
                <a:solidFill>
                  <a:srgbClr val="002060"/>
                </a:solidFill>
                <a:latin typeface="Times New Roman" pitchFamily="18" charset="0"/>
                <a:cs typeface="Times New Roman" pitchFamily="18" charset="0"/>
              </a:rPr>
              <a:t>un sociālās pieredzes </a:t>
            </a:r>
            <a:r>
              <a:rPr lang="lv-LV" sz="2400" b="1" u="sng" dirty="0" smtClean="0">
                <a:solidFill>
                  <a:srgbClr val="002060"/>
                </a:solidFill>
                <a:latin typeface="Times New Roman" pitchFamily="18" charset="0"/>
                <a:cs typeface="Times New Roman" pitchFamily="18" charset="0"/>
              </a:rPr>
              <a:t>mijiedarbības</a:t>
            </a:r>
            <a:r>
              <a:rPr lang="lv-LV" sz="2400" b="1" dirty="0" smtClean="0">
                <a:solidFill>
                  <a:srgbClr val="002060"/>
                </a:solidFill>
                <a:latin typeface="Times New Roman" pitchFamily="18" charset="0"/>
                <a:cs typeface="Times New Roman" pitchFamily="18" charset="0"/>
              </a:rPr>
              <a:t> rezultāts</a:t>
            </a:r>
          </a:p>
          <a:p>
            <a:endParaRPr lang="lv-LV"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solidFill>
                  <a:srgbClr val="002060"/>
                </a:solidFill>
                <a:latin typeface="Times New Roman" pitchFamily="18" charset="0"/>
                <a:cs typeface="Times New Roman" pitchFamily="18" charset="0"/>
              </a:rPr>
              <a:t>Sociālā veselība</a:t>
            </a:r>
          </a:p>
        </p:txBody>
      </p:sp>
      <p:sp>
        <p:nvSpPr>
          <p:cNvPr id="3" name="Content Placeholder 2"/>
          <p:cNvSpPr>
            <a:spLocks noGrp="1"/>
          </p:cNvSpPr>
          <p:nvPr>
            <p:ph sz="quarter" idx="1"/>
          </p:nvPr>
        </p:nvSpPr>
        <p:spPr>
          <a:xfrm>
            <a:off x="611560" y="1772816"/>
            <a:ext cx="8153400" cy="4400568"/>
          </a:xfrm>
        </p:spPr>
        <p:txBody>
          <a:bodyPr/>
          <a:lstStyle/>
          <a:p>
            <a:pPr>
              <a:buNone/>
            </a:pPr>
            <a:r>
              <a:rPr lang="lv-LV" sz="2800" dirty="0" smtClean="0">
                <a:solidFill>
                  <a:srgbClr val="002060"/>
                </a:solidFill>
                <a:latin typeface="Times New Roman" pitchFamily="18" charset="0"/>
                <a:cs typeface="Times New Roman" pitchFamily="18" charset="0"/>
              </a:rPr>
              <a:t>Sociālā veselība ir viena no veselības dimensijām: </a:t>
            </a:r>
          </a:p>
          <a:p>
            <a:r>
              <a:rPr lang="lv-LV" sz="2400" dirty="0" smtClean="0">
                <a:solidFill>
                  <a:srgbClr val="002060"/>
                </a:solidFill>
                <a:latin typeface="Times New Roman" pitchFamily="18" charset="0"/>
                <a:cs typeface="Times New Roman" pitchFamily="18" charset="0"/>
              </a:rPr>
              <a:t>spēja radīt un uzturēt veselīgas attiecības ar citiem cilvēkiem, kas ir balstītas uz savstarpējo cieņu, uzticēšanos un līdztiesību; </a:t>
            </a:r>
          </a:p>
          <a:p>
            <a:r>
              <a:rPr lang="lv-LV" sz="2400" dirty="0" smtClean="0">
                <a:solidFill>
                  <a:srgbClr val="002060"/>
                </a:solidFill>
                <a:latin typeface="Times New Roman" pitchFamily="18" charset="0"/>
                <a:cs typeface="Times New Roman" pitchFamily="18" charset="0"/>
              </a:rPr>
              <a:t>šī dimensija mijiedarbojas ar visām pārējām veselības dimensijām (fizisko, psihisko, emocionālo utt.).</a:t>
            </a:r>
          </a:p>
          <a:p>
            <a:pPr>
              <a:buNone/>
            </a:pPr>
            <a:endParaRPr lang="lv-LV" sz="2800" dirty="0" smtClean="0">
              <a:latin typeface="Arial" pitchFamily="34" charset="0"/>
              <a:cs typeface="Arial" pitchFamily="34" charset="0"/>
            </a:endParaRPr>
          </a:p>
          <a:p>
            <a:pPr>
              <a:buNone/>
            </a:pPr>
            <a:endParaRPr lang="lv-LV"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solidFill>
                  <a:srgbClr val="002060"/>
                </a:solidFill>
                <a:latin typeface="Times New Roman" pitchFamily="18" charset="0"/>
                <a:cs typeface="Times New Roman" pitchFamily="18" charset="0"/>
              </a:rPr>
              <a:t>Psihosociālā veselība</a:t>
            </a:r>
            <a:endParaRPr lang="lv-LV"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611560" y="1885928"/>
            <a:ext cx="8153400" cy="4972072"/>
          </a:xfrm>
        </p:spPr>
        <p:txBody>
          <a:bodyPr>
            <a:normAutofit/>
          </a:bodyPr>
          <a:lstStyle/>
          <a:p>
            <a:pPr>
              <a:buNone/>
            </a:pPr>
            <a:r>
              <a:rPr lang="lv-LV" sz="2800" dirty="0" smtClean="0">
                <a:solidFill>
                  <a:srgbClr val="002060"/>
                </a:solidFill>
                <a:latin typeface="Times New Roman" pitchFamily="18" charset="0"/>
                <a:cs typeface="Times New Roman" pitchFamily="18" charset="0"/>
              </a:rPr>
              <a:t>Cilvēka psihiskā un fiziskā veselība ir saistīta </a:t>
            </a:r>
          </a:p>
          <a:p>
            <a:pPr marL="594000"/>
            <a:r>
              <a:rPr lang="lv-LV" sz="2400" dirty="0" smtClean="0">
                <a:solidFill>
                  <a:srgbClr val="002060"/>
                </a:solidFill>
                <a:latin typeface="Times New Roman" pitchFamily="18" charset="0"/>
                <a:cs typeface="Times New Roman" pitchFamily="18" charset="0"/>
              </a:rPr>
              <a:t>ar fiziskās, </a:t>
            </a:r>
          </a:p>
          <a:p>
            <a:pPr marL="594000"/>
            <a:r>
              <a:rPr lang="lv-LV" sz="2400" dirty="0" smtClean="0">
                <a:solidFill>
                  <a:srgbClr val="002060"/>
                </a:solidFill>
                <a:latin typeface="Times New Roman" pitchFamily="18" charset="0"/>
                <a:cs typeface="Times New Roman" pitchFamily="18" charset="0"/>
              </a:rPr>
              <a:t>emocionālās </a:t>
            </a:r>
          </a:p>
          <a:p>
            <a:pPr marL="594000"/>
            <a:r>
              <a:rPr lang="lv-LV" sz="2400" dirty="0" smtClean="0">
                <a:solidFill>
                  <a:srgbClr val="002060"/>
                </a:solidFill>
                <a:latin typeface="Times New Roman" pitchFamily="18" charset="0"/>
                <a:cs typeface="Times New Roman" pitchFamily="18" charset="0"/>
              </a:rPr>
              <a:t>un garīgās sistēmas </a:t>
            </a:r>
          </a:p>
          <a:p>
            <a:pPr marL="594000"/>
            <a:r>
              <a:rPr lang="lv-LV" sz="2400" dirty="0" smtClean="0">
                <a:solidFill>
                  <a:srgbClr val="002060"/>
                </a:solidFill>
                <a:latin typeface="Times New Roman" pitchFamily="18" charset="0"/>
                <a:cs typeface="Times New Roman" pitchFamily="18" charset="0"/>
              </a:rPr>
              <a:t>vienotu, harmonisku un līdzsvarotu darbību</a:t>
            </a:r>
          </a:p>
          <a:p>
            <a:pPr>
              <a:buNone/>
            </a:pPr>
            <a:endParaRPr lang="lv-LV" sz="2600" dirty="0" smtClean="0">
              <a:latin typeface="Arial" charset="0"/>
              <a:cs typeface="Arial" charset="0"/>
            </a:endParaRPr>
          </a:p>
          <a:p>
            <a:pPr marL="0" algn="ctr">
              <a:buNone/>
            </a:pPr>
            <a:r>
              <a:rPr lang="lv-LV" sz="2600" dirty="0" smtClean="0">
                <a:solidFill>
                  <a:srgbClr val="002060"/>
                </a:solidFill>
                <a:latin typeface="Times New Roman" pitchFamily="18" charset="0"/>
                <a:cs typeface="Times New Roman" pitchFamily="18" charset="0"/>
              </a:rPr>
              <a:t>Cilvēka iekšējā harmonija</a:t>
            </a:r>
            <a:r>
              <a:rPr lang="en-AU" sz="2600" dirty="0" smtClean="0">
                <a:solidFill>
                  <a:srgbClr val="002060"/>
                </a:solidFill>
                <a:latin typeface="Times New Roman" pitchFamily="18" charset="0"/>
                <a:cs typeface="Times New Roman" pitchFamily="18" charset="0"/>
              </a:rPr>
              <a:t> </a:t>
            </a:r>
            <a:r>
              <a:rPr lang="lv-LV" sz="2600" dirty="0" smtClean="0">
                <a:solidFill>
                  <a:srgbClr val="002060"/>
                </a:solidFill>
                <a:latin typeface="Times New Roman" pitchFamily="18" charset="0"/>
                <a:cs typeface="Times New Roman" pitchFamily="18" charset="0"/>
              </a:rPr>
              <a:t>/ disharmonija  </a:t>
            </a:r>
            <a:r>
              <a:rPr lang="lv-LV" sz="2600" dirty="0" smtClean="0">
                <a:solidFill>
                  <a:srgbClr val="0070C0"/>
                </a:solidFill>
                <a:latin typeface="Times New Roman" pitchFamily="18" charset="0"/>
                <a:cs typeface="Times New Roman" pitchFamily="18" charset="0"/>
              </a:rPr>
              <a:t>projicējas uz</a:t>
            </a:r>
            <a:r>
              <a:rPr lang="en-AU" sz="2600" dirty="0" smtClean="0">
                <a:solidFill>
                  <a:srgbClr val="0070C0"/>
                </a:solidFill>
                <a:latin typeface="Times New Roman" pitchFamily="18" charset="0"/>
                <a:cs typeface="Times New Roman" pitchFamily="18" charset="0"/>
              </a:rPr>
              <a:t> </a:t>
            </a:r>
            <a:r>
              <a:rPr lang="lv-LV" sz="2600" dirty="0" smtClean="0">
                <a:solidFill>
                  <a:srgbClr val="0070C0"/>
                </a:solidFill>
                <a:latin typeface="Times New Roman" pitchFamily="18" charset="0"/>
                <a:cs typeface="Times New Roman" pitchFamily="18" charset="0"/>
              </a:rPr>
              <a:t>ārējo pasauli </a:t>
            </a:r>
            <a:r>
              <a:rPr lang="lv-LV" sz="2600" dirty="0" smtClean="0">
                <a:solidFill>
                  <a:srgbClr val="0070C0"/>
                </a:solidFill>
                <a:latin typeface="Times New Roman" pitchFamily="18" charset="0"/>
                <a:cs typeface="Times New Roman" pitchFamily="18" charset="0"/>
                <a:sym typeface="Wingdings" pitchFamily="2" charset="2"/>
              </a:rPr>
              <a:t></a:t>
            </a:r>
            <a:r>
              <a:rPr lang="lv-LV" sz="2600" dirty="0" smtClean="0">
                <a:solidFill>
                  <a:srgbClr val="002060"/>
                </a:solidFill>
                <a:latin typeface="Times New Roman" pitchFamily="18" charset="0"/>
                <a:cs typeface="Times New Roman" pitchFamily="18" charset="0"/>
              </a:rPr>
              <a:t> nosaka </a:t>
            </a:r>
            <a:r>
              <a:rPr lang="lv-LV" sz="2600" dirty="0" smtClean="0">
                <a:solidFill>
                  <a:srgbClr val="0070C0"/>
                </a:solidFill>
                <a:latin typeface="Times New Roman" pitchFamily="18" charset="0"/>
                <a:cs typeface="Times New Roman" pitchFamily="18" charset="0"/>
              </a:rPr>
              <a:t>uzvedību sabiedrībā</a:t>
            </a:r>
            <a:r>
              <a:rPr lang="en-AU" sz="2600" dirty="0" smtClean="0">
                <a:solidFill>
                  <a:srgbClr val="0070C0"/>
                </a:solidFill>
                <a:latin typeface="Times New Roman" pitchFamily="18" charset="0"/>
                <a:cs typeface="Times New Roman" pitchFamily="18" charset="0"/>
              </a:rPr>
              <a:t>       </a:t>
            </a:r>
            <a:endParaRPr lang="lv-LV" sz="2600" dirty="0" smtClean="0">
              <a:solidFill>
                <a:srgbClr val="0070C0"/>
              </a:solidFill>
              <a:latin typeface="Times New Roman" pitchFamily="18" charset="0"/>
              <a:cs typeface="Times New Roman" pitchFamily="18" charset="0"/>
            </a:endParaRPr>
          </a:p>
          <a:p>
            <a:pPr>
              <a:buNone/>
            </a:pPr>
            <a:endParaRPr lang="lv-LV" sz="2600" dirty="0" smtClean="0">
              <a:latin typeface="Arial" charset="0"/>
              <a:cs typeface="Arial" charset="0"/>
            </a:endParaRPr>
          </a:p>
          <a:p>
            <a:pPr>
              <a:lnSpc>
                <a:spcPct val="80000"/>
              </a:lnSpc>
              <a:buNone/>
            </a:pPr>
            <a:endParaRPr lang="lv-LV" sz="3200" dirty="0" smtClean="0">
              <a:latin typeface="Arial" charset="0"/>
              <a:cs typeface="Arial" charset="0"/>
            </a:endParaRPr>
          </a:p>
          <a:p>
            <a:pPr>
              <a:buNone/>
            </a:pPr>
            <a:endParaRPr lang="lv-LV" sz="3200" dirty="0" smtClean="0">
              <a:latin typeface="Arial" charset="0"/>
              <a:cs typeface="Arial" charset="0"/>
            </a:endParaRPr>
          </a:p>
          <a:p>
            <a:pPr>
              <a:buNone/>
            </a:pPr>
            <a:endParaRPr lang="lv-LV" sz="3200" dirty="0" smtClean="0">
              <a:latin typeface="Arial" pitchFamily="34" charset="0"/>
              <a:cs typeface="Arial" pitchFamily="34" charset="0"/>
            </a:endParaRPr>
          </a:p>
          <a:p>
            <a:pPr>
              <a:buNone/>
            </a:pPr>
            <a:endParaRPr lang="lv-LV"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9"/>
          <p:cNvPicPr>
            <a:picLocks noChangeAspect="1" noChangeArrowheads="1"/>
          </p:cNvPicPr>
          <p:nvPr/>
        </p:nvPicPr>
        <p:blipFill>
          <a:blip r:embed="rId3" cstate="print"/>
          <a:srcRect/>
          <a:stretch>
            <a:fillRect/>
          </a:stretch>
        </p:blipFill>
        <p:spPr bwMode="auto">
          <a:xfrm>
            <a:off x="0" y="1509252"/>
            <a:ext cx="4038600" cy="5348748"/>
          </a:xfrm>
          <a:prstGeom prst="rect">
            <a:avLst/>
          </a:prstGeom>
          <a:noFill/>
          <a:ln w="9525">
            <a:noFill/>
            <a:miter lim="800000"/>
            <a:headEnd/>
            <a:tailEnd/>
          </a:ln>
        </p:spPr>
      </p:pic>
      <p:sp>
        <p:nvSpPr>
          <p:cNvPr id="2" name="Title 1"/>
          <p:cNvSpPr>
            <a:spLocks noGrp="1"/>
          </p:cNvSpPr>
          <p:nvPr>
            <p:ph type="title"/>
          </p:nvPr>
        </p:nvSpPr>
        <p:spPr>
          <a:xfrm>
            <a:off x="3733800" y="1676400"/>
            <a:ext cx="5181600" cy="4800600"/>
          </a:xfrm>
        </p:spPr>
        <p:txBody>
          <a:bodyPr>
            <a:normAutofit/>
          </a:bodyPr>
          <a:lstStyle/>
          <a:p>
            <a:pPr algn="r"/>
            <a:r>
              <a:rPr lang="lv-LV" sz="3000" dirty="0" smtClean="0">
                <a:solidFill>
                  <a:srgbClr val="002060"/>
                </a:solidFill>
                <a:latin typeface="Times New Roman" pitchFamily="18" charset="0"/>
                <a:ea typeface="+mn-ea"/>
                <a:cs typeface="Times New Roman" pitchFamily="18" charset="0"/>
              </a:rPr>
              <a:t>Neviens nespēs adekvāti </a:t>
            </a:r>
            <a:r>
              <a:rPr lang="en-AU" sz="3000" dirty="0" smtClean="0">
                <a:solidFill>
                  <a:srgbClr val="002060"/>
                </a:solidFill>
                <a:latin typeface="Times New Roman" pitchFamily="18" charset="0"/>
                <a:ea typeface="+mn-ea"/>
                <a:cs typeface="Times New Roman" pitchFamily="18" charset="0"/>
              </a:rPr>
              <a:t/>
            </a:r>
            <a:br>
              <a:rPr lang="en-AU" sz="3000" dirty="0" smtClean="0">
                <a:solidFill>
                  <a:srgbClr val="002060"/>
                </a:solidFill>
                <a:latin typeface="Times New Roman" pitchFamily="18" charset="0"/>
                <a:ea typeface="+mn-ea"/>
                <a:cs typeface="Times New Roman" pitchFamily="18" charset="0"/>
              </a:rPr>
            </a:br>
            <a:r>
              <a:rPr lang="lv-LV" sz="3000" dirty="0" smtClean="0">
                <a:solidFill>
                  <a:srgbClr val="002060"/>
                </a:solidFill>
                <a:latin typeface="Times New Roman" pitchFamily="18" charset="0"/>
                <a:ea typeface="+mn-ea"/>
                <a:cs typeface="Times New Roman" pitchFamily="18" charset="0"/>
              </a:rPr>
              <a:t>un skaidri saprast</a:t>
            </a:r>
            <a:br>
              <a:rPr lang="lv-LV" sz="3000" dirty="0" smtClean="0">
                <a:solidFill>
                  <a:srgbClr val="002060"/>
                </a:solidFill>
                <a:latin typeface="Times New Roman" pitchFamily="18" charset="0"/>
                <a:ea typeface="+mn-ea"/>
                <a:cs typeface="Times New Roman" pitchFamily="18" charset="0"/>
              </a:rPr>
            </a:br>
            <a:r>
              <a:rPr lang="lv-LV" sz="3000" dirty="0" smtClean="0">
                <a:solidFill>
                  <a:srgbClr val="002060"/>
                </a:solidFill>
                <a:latin typeface="Times New Roman" pitchFamily="18" charset="0"/>
                <a:ea typeface="+mn-ea"/>
                <a:cs typeface="Times New Roman" pitchFamily="18" charset="0"/>
              </a:rPr>
              <a:t>  dvēseles un ķermeņa vienotību, kamēr </a:t>
            </a:r>
            <a:br>
              <a:rPr lang="lv-LV" sz="3000" dirty="0" smtClean="0">
                <a:solidFill>
                  <a:srgbClr val="002060"/>
                </a:solidFill>
                <a:latin typeface="Times New Roman" pitchFamily="18" charset="0"/>
                <a:ea typeface="+mn-ea"/>
                <a:cs typeface="Times New Roman" pitchFamily="18" charset="0"/>
              </a:rPr>
            </a:br>
            <a:r>
              <a:rPr lang="lv-LV" sz="3000" dirty="0" smtClean="0">
                <a:solidFill>
                  <a:srgbClr val="002060"/>
                </a:solidFill>
                <a:latin typeface="Times New Roman" pitchFamily="18" charset="0"/>
                <a:ea typeface="+mn-ea"/>
                <a:cs typeface="Times New Roman" pitchFamily="18" charset="0"/>
              </a:rPr>
              <a:t>nebūs iegūta adekvāta izpratne par mūsu ķermeni</a:t>
            </a:r>
            <a:br>
              <a:rPr lang="lv-LV" sz="3000" dirty="0" smtClean="0">
                <a:solidFill>
                  <a:srgbClr val="002060"/>
                </a:solidFill>
                <a:latin typeface="Times New Roman" pitchFamily="18" charset="0"/>
                <a:ea typeface="+mn-ea"/>
                <a:cs typeface="Times New Roman" pitchFamily="18" charset="0"/>
              </a:rPr>
            </a:br>
            <a:r>
              <a:rPr lang="lv-LV" sz="3600" dirty="0" smtClean="0">
                <a:solidFill>
                  <a:schemeClr val="accent1">
                    <a:lumMod val="50000"/>
                  </a:schemeClr>
                </a:solidFill>
                <a:latin typeface="Baskerville Old Face" pitchFamily="18" charset="0"/>
              </a:rPr>
              <a:t/>
            </a:r>
            <a:br>
              <a:rPr lang="lv-LV" sz="3600" dirty="0" smtClean="0">
                <a:solidFill>
                  <a:schemeClr val="accent1">
                    <a:lumMod val="50000"/>
                  </a:schemeClr>
                </a:solidFill>
                <a:latin typeface="Baskerville Old Face" pitchFamily="18" charset="0"/>
              </a:rPr>
            </a:br>
            <a:r>
              <a:rPr lang="lv-LV" sz="2200" i="1" dirty="0" err="1" smtClean="0">
                <a:solidFill>
                  <a:srgbClr val="002060"/>
                </a:solidFill>
                <a:latin typeface="Times New Roman" pitchFamily="18" charset="0"/>
                <a:ea typeface="+mn-ea"/>
                <a:cs typeface="Times New Roman" pitchFamily="18" charset="0"/>
              </a:rPr>
              <a:t>B.Spinoza</a:t>
            </a:r>
            <a:r>
              <a:rPr lang="lv-LV" sz="2200" i="1" dirty="0" smtClean="0">
                <a:solidFill>
                  <a:srgbClr val="002060"/>
                </a:solidFill>
                <a:latin typeface="Times New Roman" pitchFamily="18" charset="0"/>
                <a:ea typeface="+mn-ea"/>
                <a:cs typeface="Times New Roman" pitchFamily="18" charset="0"/>
              </a:rPr>
              <a:t/>
            </a:r>
            <a:br>
              <a:rPr lang="lv-LV" sz="2200" i="1" dirty="0" smtClean="0">
                <a:solidFill>
                  <a:srgbClr val="002060"/>
                </a:solidFill>
                <a:latin typeface="Times New Roman" pitchFamily="18" charset="0"/>
                <a:ea typeface="+mn-ea"/>
                <a:cs typeface="Times New Roman" pitchFamily="18" charset="0"/>
              </a:rPr>
            </a:br>
            <a:endParaRPr lang="lv-LV" sz="2200" i="1" dirty="0">
              <a:solidFill>
                <a:srgbClr val="002060"/>
              </a:solidFill>
              <a:latin typeface="Times New Roman" pitchFamily="18" charset="0"/>
              <a:ea typeface="+mn-ea"/>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404664"/>
            <a:ext cx="8229600" cy="685800"/>
          </a:xfrm>
        </p:spPr>
        <p:txBody>
          <a:bodyPr>
            <a:noAutofit/>
          </a:bodyPr>
          <a:lstStyle/>
          <a:p>
            <a:r>
              <a:rPr lang="lv-LV" dirty="0" smtClean="0">
                <a:solidFill>
                  <a:srgbClr val="002060"/>
                </a:solidFill>
                <a:latin typeface="Times New Roman" pitchFamily="18" charset="0"/>
                <a:cs typeface="Times New Roman" pitchFamily="18" charset="0"/>
              </a:rPr>
              <a:t>Cilvēks</a:t>
            </a:r>
            <a:endParaRPr lang="lv-LV"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179512" y="1844824"/>
            <a:ext cx="6264696" cy="4584572"/>
          </a:xfrm>
        </p:spPr>
        <p:txBody>
          <a:bodyPr>
            <a:noAutofit/>
          </a:bodyPr>
          <a:lstStyle/>
          <a:p>
            <a:r>
              <a:rPr lang="lv-LV" sz="2200" dirty="0" smtClean="0">
                <a:solidFill>
                  <a:srgbClr val="002060"/>
                </a:solidFill>
                <a:latin typeface="Times New Roman" pitchFamily="18" charset="0"/>
                <a:cs typeface="Times New Roman" pitchFamily="18" charset="0"/>
              </a:rPr>
              <a:t>Cilvēka organisms</a:t>
            </a:r>
            <a:r>
              <a:rPr lang="en-AU" sz="2200" dirty="0" smtClean="0">
                <a:solidFill>
                  <a:srgbClr val="002060"/>
                </a:solidFill>
                <a:latin typeface="Times New Roman" pitchFamily="18" charset="0"/>
                <a:cs typeface="Times New Roman" pitchFamily="18" charset="0"/>
              </a:rPr>
              <a:t> </a:t>
            </a:r>
            <a:r>
              <a:rPr lang="lv-LV" sz="2200" dirty="0" smtClean="0">
                <a:solidFill>
                  <a:srgbClr val="002060"/>
                </a:solidFill>
                <a:latin typeface="Times New Roman" pitchFamily="18" charset="0"/>
                <a:cs typeface="Times New Roman" pitchFamily="18" charset="0"/>
              </a:rPr>
              <a:t>ir dzīva fizioloģiska sistēma, kuru veido 75-100 triljoni</a:t>
            </a:r>
            <a:r>
              <a:rPr lang="en-AU" sz="2200" dirty="0" smtClean="0">
                <a:solidFill>
                  <a:srgbClr val="002060"/>
                </a:solidFill>
                <a:latin typeface="Times New Roman" pitchFamily="18" charset="0"/>
                <a:cs typeface="Times New Roman" pitchFamily="18" charset="0"/>
              </a:rPr>
              <a:t> </a:t>
            </a:r>
            <a:r>
              <a:rPr lang="lv-LV" sz="2200" dirty="0" smtClean="0">
                <a:solidFill>
                  <a:srgbClr val="002060"/>
                </a:solidFill>
                <a:latin typeface="Times New Roman" pitchFamily="18" charset="0"/>
                <a:cs typeface="Times New Roman" pitchFamily="18" charset="0"/>
              </a:rPr>
              <a:t>dažādu šūnu. </a:t>
            </a:r>
            <a:endParaRPr lang="lv-LV" sz="2200" dirty="0" smtClean="0">
              <a:solidFill>
                <a:srgbClr val="002060"/>
              </a:solidFill>
              <a:latin typeface="Arial" pitchFamily="34" charset="0"/>
              <a:cs typeface="Arial" pitchFamily="34" charset="0"/>
            </a:endParaRPr>
          </a:p>
          <a:p>
            <a:r>
              <a:rPr lang="lv-LV" sz="2200" dirty="0" smtClean="0">
                <a:solidFill>
                  <a:srgbClr val="002060"/>
                </a:solidFill>
                <a:latin typeface="Times New Roman" pitchFamily="18" charset="0"/>
                <a:cs typeface="Times New Roman" pitchFamily="18" charset="0"/>
              </a:rPr>
              <a:t>Katras šūnas forma ir atkarīga no tās veicamajām funkcijām. </a:t>
            </a:r>
          </a:p>
          <a:p>
            <a:r>
              <a:rPr lang="lv-LV" sz="2200" dirty="0" smtClean="0">
                <a:solidFill>
                  <a:srgbClr val="002060"/>
                </a:solidFill>
                <a:latin typeface="Times New Roman" pitchFamily="18" charset="0"/>
                <a:cs typeface="Times New Roman" pitchFamily="18" charset="0"/>
              </a:rPr>
              <a:t>Katram orgānam, katrai</a:t>
            </a:r>
            <a:r>
              <a:rPr lang="en-AU" sz="2200" dirty="0" smtClean="0">
                <a:solidFill>
                  <a:srgbClr val="002060"/>
                </a:solidFill>
                <a:latin typeface="Times New Roman" pitchFamily="18" charset="0"/>
                <a:cs typeface="Times New Roman" pitchFamily="18" charset="0"/>
              </a:rPr>
              <a:t> </a:t>
            </a:r>
            <a:r>
              <a:rPr lang="lv-LV" sz="2200" dirty="0" smtClean="0">
                <a:solidFill>
                  <a:srgbClr val="002060"/>
                </a:solidFill>
                <a:latin typeface="Times New Roman" pitchFamily="18" charset="0"/>
                <a:cs typeface="Times New Roman" pitchFamily="18" charset="0"/>
              </a:rPr>
              <a:t>ķermeņa daļai</a:t>
            </a:r>
            <a:r>
              <a:rPr lang="en-AU" sz="2200" dirty="0" smtClean="0">
                <a:solidFill>
                  <a:srgbClr val="002060"/>
                </a:solidFill>
                <a:latin typeface="Times New Roman" pitchFamily="18" charset="0"/>
                <a:cs typeface="Times New Roman" pitchFamily="18" charset="0"/>
              </a:rPr>
              <a:t> </a:t>
            </a:r>
            <a:r>
              <a:rPr lang="lv-LV" sz="2200" dirty="0" smtClean="0">
                <a:solidFill>
                  <a:srgbClr val="002060"/>
                </a:solidFill>
                <a:latin typeface="Times New Roman" pitchFamily="18" charset="0"/>
                <a:cs typeface="Times New Roman" pitchFamily="18" charset="0"/>
              </a:rPr>
              <a:t>ir struktūra, forma,</a:t>
            </a:r>
            <a:r>
              <a:rPr lang="en-AU" sz="2200" dirty="0" smtClean="0">
                <a:solidFill>
                  <a:srgbClr val="002060"/>
                </a:solidFill>
                <a:latin typeface="Times New Roman" pitchFamily="18" charset="0"/>
                <a:cs typeface="Times New Roman" pitchFamily="18" charset="0"/>
              </a:rPr>
              <a:t> </a:t>
            </a:r>
            <a:r>
              <a:rPr lang="lv-LV" sz="2200" dirty="0" smtClean="0">
                <a:solidFill>
                  <a:srgbClr val="002060"/>
                </a:solidFill>
                <a:latin typeface="Times New Roman" pitchFamily="18" charset="0"/>
                <a:cs typeface="Times New Roman" pitchFamily="18" charset="0"/>
              </a:rPr>
              <a:t>tā ir labi “uzbūvēta” un</a:t>
            </a:r>
            <a:r>
              <a:rPr lang="en-AU" sz="2200" dirty="0" smtClean="0">
                <a:solidFill>
                  <a:srgbClr val="002060"/>
                </a:solidFill>
                <a:latin typeface="Times New Roman" pitchFamily="18" charset="0"/>
                <a:cs typeface="Times New Roman" pitchFamily="18" charset="0"/>
              </a:rPr>
              <a:t> </a:t>
            </a:r>
            <a:r>
              <a:rPr lang="lv-LV" sz="2200" dirty="0" smtClean="0">
                <a:solidFill>
                  <a:srgbClr val="002060"/>
                </a:solidFill>
                <a:latin typeface="Times New Roman" pitchFamily="18" charset="0"/>
                <a:cs typeface="Times New Roman" pitchFamily="18" charset="0"/>
              </a:rPr>
              <a:t>veido</a:t>
            </a:r>
            <a:r>
              <a:rPr lang="en-AU" sz="2200" dirty="0" smtClean="0">
                <a:solidFill>
                  <a:srgbClr val="002060"/>
                </a:solidFill>
                <a:latin typeface="Times New Roman" pitchFamily="18" charset="0"/>
                <a:cs typeface="Times New Roman" pitchFamily="18" charset="0"/>
              </a:rPr>
              <a:t> </a:t>
            </a:r>
            <a:r>
              <a:rPr lang="lv-LV" sz="2200" dirty="0" smtClean="0">
                <a:solidFill>
                  <a:srgbClr val="002060"/>
                </a:solidFill>
                <a:latin typeface="Times New Roman" pitchFamily="18" charset="0"/>
                <a:cs typeface="Times New Roman" pitchFamily="18" charset="0"/>
              </a:rPr>
              <a:t>kopīgu, vienotu</a:t>
            </a:r>
            <a:r>
              <a:rPr lang="en-AU" sz="2200" dirty="0" smtClean="0">
                <a:solidFill>
                  <a:srgbClr val="002060"/>
                </a:solidFill>
                <a:latin typeface="Times New Roman" pitchFamily="18" charset="0"/>
                <a:cs typeface="Times New Roman" pitchFamily="18" charset="0"/>
              </a:rPr>
              <a:t> </a:t>
            </a:r>
            <a:r>
              <a:rPr lang="lv-LV" sz="2200" dirty="0" smtClean="0">
                <a:solidFill>
                  <a:srgbClr val="002060"/>
                </a:solidFill>
                <a:latin typeface="Times New Roman" pitchFamily="18" charset="0"/>
                <a:cs typeface="Times New Roman" pitchFamily="18" charset="0"/>
              </a:rPr>
              <a:t>formu/sistēmu – cilvēku</a:t>
            </a:r>
            <a:r>
              <a:rPr lang="en-AU" sz="2200" dirty="0" smtClean="0">
                <a:solidFill>
                  <a:srgbClr val="002060"/>
                </a:solidFill>
                <a:latin typeface="Times New Roman" pitchFamily="18" charset="0"/>
                <a:cs typeface="Times New Roman" pitchFamily="18" charset="0"/>
              </a:rPr>
              <a:t>.</a:t>
            </a:r>
            <a:endParaRPr lang="lv-LV" sz="2200" dirty="0" smtClean="0">
              <a:solidFill>
                <a:srgbClr val="002060"/>
              </a:solidFill>
              <a:latin typeface="Times New Roman" pitchFamily="18" charset="0"/>
              <a:cs typeface="Times New Roman" pitchFamily="18" charset="0"/>
            </a:endParaRPr>
          </a:p>
          <a:p>
            <a:pPr algn="ctr">
              <a:lnSpc>
                <a:spcPct val="120000"/>
              </a:lnSpc>
              <a:buSzPct val="77000"/>
              <a:buNone/>
            </a:pPr>
            <a:endParaRPr lang="lv-LV" sz="1800" b="1" dirty="0" smtClean="0">
              <a:solidFill>
                <a:srgbClr val="0070C0"/>
              </a:solidFill>
              <a:latin typeface="Arial" charset="0"/>
              <a:cs typeface="Arial" charset="0"/>
            </a:endParaRPr>
          </a:p>
          <a:p>
            <a:pPr algn="ctr">
              <a:lnSpc>
                <a:spcPct val="120000"/>
              </a:lnSpc>
              <a:buSzPct val="77000"/>
              <a:buNone/>
            </a:pPr>
            <a:r>
              <a:rPr lang="lv-LV" sz="2000" b="1" dirty="0" smtClean="0">
                <a:solidFill>
                  <a:srgbClr val="0070C0"/>
                </a:solidFill>
                <a:latin typeface="Times New Roman" pitchFamily="18" charset="0"/>
                <a:cs typeface="Times New Roman" pitchFamily="18" charset="0"/>
              </a:rPr>
              <a:t>Cilvēka organisms ir ļoti sarežģīts dzīvs mehānisms:</a:t>
            </a:r>
            <a:endParaRPr lang="en-AU" sz="2000" b="1" dirty="0" smtClean="0">
              <a:solidFill>
                <a:srgbClr val="0070C0"/>
              </a:solidFill>
              <a:latin typeface="Times New Roman" pitchFamily="18" charset="0"/>
              <a:cs typeface="Times New Roman" pitchFamily="18" charset="0"/>
            </a:endParaRPr>
          </a:p>
          <a:p>
            <a:pPr algn="ctr">
              <a:lnSpc>
                <a:spcPct val="120000"/>
              </a:lnSpc>
              <a:buSzPct val="77000"/>
              <a:buNone/>
            </a:pPr>
            <a:r>
              <a:rPr lang="lv-LV" sz="2000" b="1" u="sng" dirty="0" smtClean="0">
                <a:solidFill>
                  <a:srgbClr val="0070C0"/>
                </a:solidFill>
                <a:latin typeface="Times New Roman" pitchFamily="18" charset="0"/>
                <a:cs typeface="Times New Roman" pitchFamily="18" charset="0"/>
              </a:rPr>
              <a:t>kur visas orgānu sistēmas darbojas savstarpēji saistīti un to darbību regulē neiro-endokrīnā sistēma</a:t>
            </a:r>
            <a:endParaRPr lang="en-AU" sz="2000" b="1" u="sng" dirty="0" smtClean="0">
              <a:solidFill>
                <a:srgbClr val="0070C0"/>
              </a:solidFill>
              <a:latin typeface="Times New Roman" pitchFamily="18" charset="0"/>
              <a:cs typeface="Times New Roman" pitchFamily="18" charset="0"/>
            </a:endParaRPr>
          </a:p>
          <a:p>
            <a:pPr algn="just">
              <a:lnSpc>
                <a:spcPct val="120000"/>
              </a:lnSpc>
              <a:buSzPct val="77000"/>
              <a:buNone/>
            </a:pPr>
            <a:endParaRPr lang="lv-LV" sz="1800" dirty="0"/>
          </a:p>
        </p:txBody>
      </p:sp>
      <p:pic>
        <p:nvPicPr>
          <p:cNvPr id="1026" name="Picture 2"/>
          <p:cNvPicPr>
            <a:picLocks noChangeAspect="1" noChangeArrowheads="1"/>
          </p:cNvPicPr>
          <p:nvPr/>
        </p:nvPicPr>
        <p:blipFill>
          <a:blip r:embed="rId3" cstate="print"/>
          <a:srcRect/>
          <a:stretch>
            <a:fillRect/>
          </a:stretch>
        </p:blipFill>
        <p:spPr bwMode="auto">
          <a:xfrm>
            <a:off x="6516216" y="1484784"/>
            <a:ext cx="2627784" cy="367339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solidFill>
                  <a:srgbClr val="002060"/>
                </a:solidFill>
                <a:latin typeface="Times New Roman" pitchFamily="18" charset="0"/>
                <a:cs typeface="Times New Roman" pitchFamily="18" charset="0"/>
              </a:rPr>
              <a:t>Dzimuma identitāte</a:t>
            </a:r>
            <a:endParaRPr lang="lv-LV"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612648" y="1600200"/>
            <a:ext cx="7559752" cy="4495800"/>
          </a:xfrm>
        </p:spPr>
        <p:txBody>
          <a:bodyPr>
            <a:normAutofit/>
          </a:bodyPr>
          <a:lstStyle/>
          <a:p>
            <a:r>
              <a:rPr lang="lv-LV" sz="2400" dirty="0" smtClean="0">
                <a:solidFill>
                  <a:srgbClr val="002060"/>
                </a:solidFill>
                <a:latin typeface="Times New Roman" pitchFamily="18" charset="0"/>
                <a:cs typeface="Times New Roman" pitchFamily="18" charset="0"/>
              </a:rPr>
              <a:t>Ir svarīgi zināt un  izprast dzimuma identitātes – savas piederības noteiktam</a:t>
            </a:r>
            <a:r>
              <a:rPr lang="en-AU" sz="2400" dirty="0" smtClean="0">
                <a:solidFill>
                  <a:srgbClr val="002060"/>
                </a:solidFill>
                <a:latin typeface="Times New Roman" pitchFamily="18" charset="0"/>
                <a:cs typeface="Times New Roman" pitchFamily="18" charset="0"/>
              </a:rPr>
              <a:t> </a:t>
            </a:r>
            <a:r>
              <a:rPr lang="lv-LV" sz="2400" dirty="0" smtClean="0">
                <a:solidFill>
                  <a:srgbClr val="002060"/>
                </a:solidFill>
                <a:latin typeface="Times New Roman" pitchFamily="18" charset="0"/>
                <a:cs typeface="Times New Roman" pitchFamily="18" charset="0"/>
              </a:rPr>
              <a:t>dzimumam (vīrišķajam vai sievišķajam) veidošanās procesu un tā saistību ar </a:t>
            </a:r>
            <a:r>
              <a:rPr lang="lv-LV" sz="2400" u="sng" dirty="0" smtClean="0">
                <a:solidFill>
                  <a:srgbClr val="002060"/>
                </a:solidFill>
                <a:latin typeface="Times New Roman" pitchFamily="18" charset="0"/>
                <a:cs typeface="Times New Roman" pitchFamily="18" charset="0"/>
              </a:rPr>
              <a:t>veselīgas  personības  un veselīgas un ilgtspējīgas sabiedrības/tautas attīstību</a:t>
            </a:r>
          </a:p>
          <a:p>
            <a:pPr marL="742950" indent="-742950" algn="just">
              <a:buSzPct val="120000"/>
              <a:buNone/>
            </a:pPr>
            <a:endParaRPr lang="en-AU" sz="2400" dirty="0" smtClean="0">
              <a:solidFill>
                <a:srgbClr val="002060"/>
              </a:solidFill>
              <a:latin typeface="Calibri" pitchFamily="34" charset="0"/>
              <a:cs typeface="Arial" pitchFamily="34" charset="0"/>
            </a:endParaRPr>
          </a:p>
          <a:p>
            <a:r>
              <a:rPr lang="lv-LV" sz="2400" dirty="0" smtClean="0">
                <a:solidFill>
                  <a:srgbClr val="002060"/>
                </a:solidFill>
                <a:latin typeface="Times New Roman" pitchFamily="18" charset="0"/>
                <a:cs typeface="Times New Roman" pitchFamily="18" charset="0"/>
              </a:rPr>
              <a:t>Spēt kritiski analizēt dažādos dzimuma identitātes skaidrojumus informācijas telpā </a:t>
            </a:r>
          </a:p>
          <a:p>
            <a:pPr marL="742950" indent="-742950">
              <a:buNone/>
            </a:pPr>
            <a:r>
              <a:rPr lang="lv-LV" sz="2800" dirty="0" smtClean="0">
                <a:solidFill>
                  <a:srgbClr val="002060"/>
                </a:solidFill>
                <a:latin typeface="Calibri" pitchFamily="34" charset="0"/>
                <a:cs typeface="Arial" pitchFamily="34" charset="0"/>
              </a:rPr>
              <a:t> </a:t>
            </a:r>
          </a:p>
          <a:p>
            <a:pPr>
              <a:buNone/>
            </a:pPr>
            <a:endParaRPr lang="lv-LV"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128" y="188640"/>
            <a:ext cx="8782872" cy="990600"/>
          </a:xfrm>
        </p:spPr>
        <p:txBody>
          <a:bodyPr>
            <a:noAutofit/>
          </a:bodyPr>
          <a:lstStyle/>
          <a:p>
            <a:r>
              <a:rPr lang="lv-LV" dirty="0" smtClean="0">
                <a:solidFill>
                  <a:srgbClr val="002060"/>
                </a:solidFill>
                <a:latin typeface="Times New Roman" pitchFamily="18" charset="0"/>
                <a:cs typeface="Times New Roman" pitchFamily="18" charset="0"/>
              </a:rPr>
              <a:t>Dzimums</a:t>
            </a:r>
            <a:r>
              <a:rPr lang="en-AU" dirty="0" smtClean="0">
                <a:solidFill>
                  <a:srgbClr val="002060"/>
                </a:solidFill>
                <a:latin typeface="Times New Roman" pitchFamily="18" charset="0"/>
                <a:cs typeface="Times New Roman" pitchFamily="18" charset="0"/>
              </a:rPr>
              <a:t> </a:t>
            </a:r>
            <a:r>
              <a:rPr lang="lv-LV" dirty="0" smtClean="0">
                <a:solidFill>
                  <a:srgbClr val="002060"/>
                </a:solidFill>
                <a:latin typeface="Times New Roman" pitchFamily="18" charset="0"/>
                <a:cs typeface="Times New Roman" pitchFamily="18" charset="0"/>
              </a:rPr>
              <a:t>- bioloģiski veidota sistēma </a:t>
            </a:r>
            <a:endParaRPr lang="lv-LV"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683568" y="1988840"/>
            <a:ext cx="8153400" cy="4495800"/>
          </a:xfrm>
        </p:spPr>
        <p:txBody>
          <a:bodyPr>
            <a:normAutofit/>
          </a:bodyPr>
          <a:lstStyle/>
          <a:p>
            <a:pPr algn="just">
              <a:lnSpc>
                <a:spcPct val="120000"/>
              </a:lnSpc>
              <a:buSzPct val="99000"/>
              <a:buNone/>
            </a:pPr>
            <a:r>
              <a:rPr lang="lv-LV" sz="2800" b="1" dirty="0" smtClean="0">
                <a:solidFill>
                  <a:srgbClr val="002060"/>
                </a:solidFill>
                <a:latin typeface="Times New Roman" pitchFamily="18" charset="0"/>
                <a:cs typeface="Times New Roman" pitchFamily="18" charset="0"/>
              </a:rPr>
              <a:t>Dzimums:</a:t>
            </a:r>
            <a:r>
              <a:rPr lang="en-AU" sz="2800" b="1" dirty="0" smtClean="0">
                <a:solidFill>
                  <a:srgbClr val="002060"/>
                </a:solidFill>
                <a:latin typeface="Times New Roman" pitchFamily="18" charset="0"/>
                <a:cs typeface="Times New Roman" pitchFamily="18" charset="0"/>
              </a:rPr>
              <a:t> </a:t>
            </a:r>
            <a:endParaRPr lang="lv-LV" sz="2800" b="1" dirty="0" smtClean="0">
              <a:solidFill>
                <a:srgbClr val="002060"/>
              </a:solidFill>
              <a:latin typeface="Times New Roman" pitchFamily="18" charset="0"/>
              <a:cs typeface="Times New Roman" pitchFamily="18" charset="0"/>
            </a:endParaRPr>
          </a:p>
          <a:p>
            <a:pPr marL="576000" lvl="1" indent="-320040" algn="just">
              <a:lnSpc>
                <a:spcPct val="120000"/>
              </a:lnSpc>
              <a:spcBef>
                <a:spcPts val="700"/>
              </a:spcBef>
              <a:buClr>
                <a:schemeClr val="accent2"/>
              </a:buClr>
              <a:buSzPct val="99000"/>
              <a:buNone/>
            </a:pPr>
            <a:r>
              <a:rPr lang="lv-LV" dirty="0" smtClean="0">
                <a:solidFill>
                  <a:srgbClr val="002060"/>
                </a:solidFill>
                <a:latin typeface="Times New Roman" pitchFamily="18" charset="0"/>
                <a:cs typeface="Times New Roman" pitchFamily="18" charset="0"/>
              </a:rPr>
              <a:t>organisma īpašību kopums, kas nodrošina</a:t>
            </a:r>
          </a:p>
          <a:p>
            <a:pPr marL="576000" lvl="1" indent="-320040">
              <a:lnSpc>
                <a:spcPct val="120000"/>
              </a:lnSpc>
              <a:spcBef>
                <a:spcPts val="700"/>
              </a:spcBef>
              <a:buClr>
                <a:schemeClr val="accent2"/>
              </a:buClr>
              <a:buSzPct val="60000"/>
              <a:buFont typeface="Wingdings"/>
              <a:buChar char=""/>
            </a:pPr>
            <a:r>
              <a:rPr lang="lv-LV" u="sng" dirty="0" smtClean="0">
                <a:solidFill>
                  <a:srgbClr val="002060"/>
                </a:solidFill>
                <a:latin typeface="Times New Roman" pitchFamily="18" charset="0"/>
                <a:cs typeface="Times New Roman" pitchFamily="18" charset="0"/>
              </a:rPr>
              <a:t> pēcnācēju radīšanu </a:t>
            </a:r>
          </a:p>
          <a:p>
            <a:pPr marL="576000" lvl="1" indent="-320040">
              <a:lnSpc>
                <a:spcPct val="120000"/>
              </a:lnSpc>
              <a:spcBef>
                <a:spcPts val="700"/>
              </a:spcBef>
              <a:buClr>
                <a:schemeClr val="accent2"/>
              </a:buClr>
              <a:buSzPct val="60000"/>
              <a:buFont typeface="Wingdings"/>
              <a:buChar char=""/>
            </a:pPr>
            <a:r>
              <a:rPr lang="lv-LV" dirty="0" smtClean="0">
                <a:solidFill>
                  <a:srgbClr val="002060"/>
                </a:solidFill>
                <a:latin typeface="Times New Roman" pitchFamily="18" charset="0"/>
                <a:cs typeface="Times New Roman" pitchFamily="18" charset="0"/>
              </a:rPr>
              <a:t> specifiski veicamo </a:t>
            </a:r>
            <a:r>
              <a:rPr lang="lv-LV" u="sng" dirty="0" smtClean="0">
                <a:solidFill>
                  <a:srgbClr val="002060"/>
                </a:solidFill>
                <a:latin typeface="Times New Roman" pitchFamily="18" charset="0"/>
                <a:cs typeface="Times New Roman" pitchFamily="18" charset="0"/>
              </a:rPr>
              <a:t>funkciju kopumu  </a:t>
            </a:r>
          </a:p>
          <a:p>
            <a:pPr marL="320040" lvl="1" indent="0" algn="just">
              <a:lnSpc>
                <a:spcPct val="120000"/>
              </a:lnSpc>
              <a:spcBef>
                <a:spcPts val="0"/>
              </a:spcBef>
              <a:buSzPct val="99000"/>
              <a:buNone/>
            </a:pPr>
            <a:r>
              <a:rPr lang="lv-LV" dirty="0" smtClean="0">
                <a:solidFill>
                  <a:srgbClr val="002060"/>
                </a:solidFill>
                <a:latin typeface="Times New Roman" pitchFamily="18" charset="0"/>
                <a:cs typeface="Times New Roman" pitchFamily="18" charset="0"/>
                <a:sym typeface="Wingdings" pitchFamily="2" charset="2"/>
              </a:rPr>
              <a:t> </a:t>
            </a:r>
            <a:r>
              <a:rPr lang="lv-LV" u="sng" dirty="0" smtClean="0">
                <a:solidFill>
                  <a:srgbClr val="002060"/>
                </a:solidFill>
                <a:latin typeface="Times New Roman" pitchFamily="18" charset="0"/>
                <a:cs typeface="Times New Roman" pitchFamily="18" charset="0"/>
                <a:sym typeface="Wingdings" pitchFamily="2" charset="2"/>
              </a:rPr>
              <a:t>Nodrošina</a:t>
            </a:r>
            <a:r>
              <a:rPr lang="lv-LV" dirty="0" smtClean="0">
                <a:solidFill>
                  <a:srgbClr val="002060"/>
                </a:solidFill>
                <a:latin typeface="Times New Roman" pitchFamily="18" charset="0"/>
                <a:cs typeface="Times New Roman" pitchFamily="18" charset="0"/>
                <a:sym typeface="Wingdings" pitchFamily="2" charset="2"/>
              </a:rPr>
              <a:t> </a:t>
            </a:r>
            <a:r>
              <a:rPr lang="lv-LV" dirty="0" smtClean="0">
                <a:solidFill>
                  <a:srgbClr val="002060"/>
                </a:solidFill>
                <a:latin typeface="Times New Roman" pitchFamily="18" charset="0"/>
                <a:cs typeface="Times New Roman" pitchFamily="18" charset="0"/>
              </a:rPr>
              <a:t>bērna veselīgu attīstību </a:t>
            </a:r>
          </a:p>
          <a:p>
            <a:pPr algn="just">
              <a:lnSpc>
                <a:spcPct val="120000"/>
              </a:lnSpc>
              <a:spcBef>
                <a:spcPts val="0"/>
              </a:spcBef>
              <a:buNone/>
            </a:pPr>
            <a:endParaRPr lang="lv-LV" sz="2400" dirty="0" smtClean="0">
              <a:latin typeface="Calibri" panose="020F0502020204030204" pitchFamily="34" charset="0"/>
              <a:cs typeface="Arial" pitchFamily="34" charset="0"/>
            </a:endParaRPr>
          </a:p>
          <a:p>
            <a:pPr algn="just">
              <a:lnSpc>
                <a:spcPct val="120000"/>
              </a:lnSpc>
              <a:spcBef>
                <a:spcPts val="0"/>
              </a:spcBef>
              <a:buNone/>
            </a:pPr>
            <a:r>
              <a:rPr lang="lv-LV" sz="2400" dirty="0" smtClean="0">
                <a:latin typeface="Calibri" panose="020F0502020204030204" pitchFamily="34" charset="0"/>
                <a:cs typeface="Arial" pitchFamily="34" charset="0"/>
              </a:rPr>
              <a:t>    </a:t>
            </a:r>
            <a:endParaRPr lang="lv-LV" dirty="0" smtClean="0"/>
          </a:p>
          <a:p>
            <a:pPr>
              <a:buNone/>
            </a:pPr>
            <a:endParaRPr lang="lv-LV"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820472" cy="990600"/>
          </a:xfrm>
        </p:spPr>
        <p:txBody>
          <a:bodyPr>
            <a:noAutofit/>
          </a:bodyPr>
          <a:lstStyle/>
          <a:p>
            <a:r>
              <a:rPr lang="lv-LV" dirty="0" smtClean="0">
                <a:solidFill>
                  <a:srgbClr val="002060"/>
                </a:solidFill>
                <a:latin typeface="Times New Roman" pitchFamily="18" charset="0"/>
                <a:cs typeface="Times New Roman" pitchFamily="18" charset="0"/>
              </a:rPr>
              <a:t>Dzimums - bioloģiski veidota sistēma </a:t>
            </a:r>
            <a:endParaRPr lang="lv-LV"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251520" y="1700808"/>
            <a:ext cx="8640960" cy="5157192"/>
          </a:xfrm>
        </p:spPr>
        <p:txBody>
          <a:bodyPr>
            <a:normAutofit fontScale="25000" lnSpcReduction="20000"/>
          </a:bodyPr>
          <a:lstStyle/>
          <a:p>
            <a:pPr marL="0">
              <a:lnSpc>
                <a:spcPct val="120000"/>
              </a:lnSpc>
              <a:buNone/>
            </a:pPr>
            <a:r>
              <a:rPr lang="lv-LV" sz="8000" b="1" dirty="0" smtClean="0">
                <a:solidFill>
                  <a:srgbClr val="0070C0"/>
                </a:solidFill>
                <a:latin typeface="Times New Roman" pitchFamily="18" charset="0"/>
                <a:cs typeface="Times New Roman" pitchFamily="18" charset="0"/>
              </a:rPr>
              <a:t>Dzimuma diferenciācija notiek jau embrioģenēzes* pirmajās nedēļās, kad sāk veidoties ģenētiski noteikta dzimuma sistēma, kura nosaka tālāko embrija attīstību par sievišķo vai vīrišķo:     </a:t>
            </a:r>
          </a:p>
          <a:p>
            <a:pPr>
              <a:buNone/>
            </a:pPr>
            <a:endParaRPr lang="lv-LV" sz="6400" dirty="0" smtClean="0">
              <a:latin typeface="Arial" pitchFamily="34" charset="0"/>
              <a:cs typeface="Arial" pitchFamily="34" charset="0"/>
            </a:endParaRPr>
          </a:p>
          <a:p>
            <a:pPr marL="320040" lvl="1" indent="-320040">
              <a:spcBef>
                <a:spcPts val="700"/>
              </a:spcBef>
              <a:buClr>
                <a:schemeClr val="accent2"/>
              </a:buClr>
              <a:buSzPct val="60000"/>
              <a:buFont typeface="Wingdings"/>
              <a:buChar char=""/>
            </a:pPr>
            <a:r>
              <a:rPr lang="lv-LV" sz="7200" dirty="0" smtClean="0">
                <a:solidFill>
                  <a:srgbClr val="002060"/>
                </a:solidFill>
                <a:latin typeface="Times New Roman" pitchFamily="18" charset="0"/>
                <a:cs typeface="Times New Roman" pitchFamily="18" charset="0"/>
              </a:rPr>
              <a:t>7. nedēļā sāk veidoties iekšējie dzimumorgāni - olnīcas vai sēklinieki, realizējoties iedzimtības informācijai</a:t>
            </a:r>
          </a:p>
          <a:p>
            <a:pPr marL="320040" lvl="1" indent="-320040">
              <a:spcBef>
                <a:spcPts val="700"/>
              </a:spcBef>
              <a:buClr>
                <a:schemeClr val="accent2"/>
              </a:buClr>
              <a:buSzPct val="60000"/>
              <a:buFont typeface="Wingdings"/>
              <a:buChar char=""/>
            </a:pPr>
            <a:endParaRPr lang="lv-LV" sz="7200" dirty="0" smtClean="0">
              <a:solidFill>
                <a:srgbClr val="002060"/>
              </a:solidFill>
              <a:latin typeface="Times New Roman" pitchFamily="18" charset="0"/>
              <a:cs typeface="Times New Roman" pitchFamily="18" charset="0"/>
            </a:endParaRPr>
          </a:p>
          <a:p>
            <a:pPr marL="320040" lvl="1" indent="-320040">
              <a:spcBef>
                <a:spcPts val="700"/>
              </a:spcBef>
              <a:buClr>
                <a:schemeClr val="accent2"/>
              </a:buClr>
              <a:buSzPct val="60000"/>
              <a:buFont typeface="Wingdings"/>
              <a:buChar char=""/>
            </a:pPr>
            <a:r>
              <a:rPr lang="lv-LV" sz="7200" dirty="0" smtClean="0">
                <a:solidFill>
                  <a:srgbClr val="002060"/>
                </a:solidFill>
                <a:latin typeface="Times New Roman" pitchFamily="18" charset="0"/>
                <a:cs typeface="Times New Roman" pitchFamily="18" charset="0"/>
              </a:rPr>
              <a:t>līdz 17. embrionālās attīstības nedēļai vīrišķie — androgēnie  hormoni </a:t>
            </a:r>
            <a:r>
              <a:rPr lang="lv-LV" sz="7200" dirty="0" err="1" smtClean="0">
                <a:solidFill>
                  <a:srgbClr val="002060"/>
                </a:solidFill>
                <a:latin typeface="Times New Roman" pitchFamily="18" charset="0"/>
                <a:cs typeface="Times New Roman" pitchFamily="18" charset="0"/>
              </a:rPr>
              <a:t>maskulinizē</a:t>
            </a:r>
            <a:r>
              <a:rPr lang="lv-LV" sz="7200" dirty="0" smtClean="0">
                <a:solidFill>
                  <a:srgbClr val="002060"/>
                </a:solidFill>
                <a:latin typeface="Times New Roman" pitchFamily="18" charset="0"/>
                <a:cs typeface="Times New Roman" pitchFamily="18" charset="0"/>
              </a:rPr>
              <a:t> dīgli, veidojas ārējie un iekšējie dzimumorgāni. Līdzīgi sievišķie hormoni estrogēni — nosaka sievišķo pazīmju veidošanos</a:t>
            </a:r>
          </a:p>
          <a:p>
            <a:pPr marL="320040" lvl="1" indent="-320040">
              <a:spcBef>
                <a:spcPts val="700"/>
              </a:spcBef>
              <a:buClr>
                <a:schemeClr val="accent2"/>
              </a:buClr>
              <a:buSzPct val="60000"/>
              <a:buFont typeface="Wingdings"/>
              <a:buChar char=""/>
            </a:pPr>
            <a:endParaRPr lang="lv-LV" sz="7200" dirty="0" smtClean="0">
              <a:solidFill>
                <a:srgbClr val="002060"/>
              </a:solidFill>
              <a:latin typeface="Times New Roman" pitchFamily="18" charset="0"/>
              <a:cs typeface="Times New Roman" pitchFamily="18" charset="0"/>
            </a:endParaRPr>
          </a:p>
          <a:p>
            <a:pPr marL="320040" lvl="1" indent="-320040">
              <a:spcBef>
                <a:spcPts val="700"/>
              </a:spcBef>
              <a:buClr>
                <a:schemeClr val="accent2"/>
              </a:buClr>
              <a:buSzPct val="60000"/>
              <a:buFont typeface="Wingdings"/>
              <a:buChar char=""/>
            </a:pPr>
            <a:r>
              <a:rPr lang="lv-LV" sz="7200" u="sng" dirty="0" smtClean="0">
                <a:solidFill>
                  <a:srgbClr val="002060"/>
                </a:solidFill>
                <a:latin typeface="Times New Roman" pitchFamily="18" charset="0"/>
                <a:cs typeface="Times New Roman" pitchFamily="18" charset="0"/>
              </a:rPr>
              <a:t>Starp 18. un 26. grūtniecības nedēļu hormonu ietekmē smadzenes neatgriezeniski pārveidojas. </a:t>
            </a:r>
            <a:r>
              <a:rPr lang="lv-LV" sz="7200" u="sng" dirty="0" smtClean="0">
                <a:solidFill>
                  <a:srgbClr val="002060"/>
                </a:solidFill>
                <a:latin typeface="Times New Roman" pitchFamily="18" charset="0"/>
                <a:cs typeface="Times New Roman" pitchFamily="18" charset="0"/>
                <a:sym typeface="Wingdings" pitchFamily="2" charset="2"/>
              </a:rPr>
              <a:t> </a:t>
            </a:r>
            <a:r>
              <a:rPr lang="lv-LV" sz="7200" u="sng" dirty="0" smtClean="0">
                <a:solidFill>
                  <a:srgbClr val="002060"/>
                </a:solidFill>
                <a:latin typeface="Times New Roman" pitchFamily="18" charset="0"/>
                <a:cs typeface="Times New Roman" pitchFamily="18" charset="0"/>
              </a:rPr>
              <a:t>Tā rezultātā vīriešu un sieviešu smadzeņu noteikti rajoni (hipotalāmā) atšķiras.</a:t>
            </a:r>
            <a:r>
              <a:rPr lang="en-AU" sz="7200" u="sng" dirty="0" smtClean="0">
                <a:solidFill>
                  <a:srgbClr val="002060"/>
                </a:solidFill>
                <a:latin typeface="Times New Roman" pitchFamily="18" charset="0"/>
                <a:cs typeface="Times New Roman" pitchFamily="18" charset="0"/>
              </a:rPr>
              <a:t> </a:t>
            </a:r>
            <a:r>
              <a:rPr lang="lv-LV" sz="7200" u="sng" dirty="0" smtClean="0">
                <a:solidFill>
                  <a:srgbClr val="002060"/>
                </a:solidFill>
                <a:latin typeface="Times New Roman" pitchFamily="18" charset="0"/>
                <a:cs typeface="Times New Roman" pitchFamily="18" charset="0"/>
              </a:rPr>
              <a:t>Jau 26. grūtniecības nedēļā var atšķirt meiteņu smadzenes no zēnu un tālākā attīstība notiek realizējoties viena vai otrs dzimuma īpašībām </a:t>
            </a:r>
          </a:p>
          <a:p>
            <a:endParaRPr lang="en-AU" sz="4300" dirty="0" smtClean="0">
              <a:latin typeface="Arial" pitchFamily="34" charset="0"/>
              <a:cs typeface="Arial" pitchFamily="34" charset="0"/>
            </a:endParaRPr>
          </a:p>
          <a:p>
            <a:endParaRPr lang="en-AU" sz="4300" dirty="0" smtClean="0">
              <a:latin typeface="Arial" pitchFamily="34" charset="0"/>
              <a:cs typeface="Arial" pitchFamily="34" charset="0"/>
            </a:endParaRPr>
          </a:p>
          <a:p>
            <a:endParaRPr lang="lv-LV" sz="4300" dirty="0" smtClean="0">
              <a:latin typeface="Arial" pitchFamily="34" charset="0"/>
              <a:cs typeface="Arial" pitchFamily="34" charset="0"/>
            </a:endParaRPr>
          </a:p>
          <a:p>
            <a:pPr algn="just">
              <a:lnSpc>
                <a:spcPct val="120000"/>
              </a:lnSpc>
              <a:buSzPct val="99000"/>
              <a:buNone/>
            </a:pPr>
            <a:r>
              <a:rPr lang="lv-LV" sz="4400" i="1" dirty="0" smtClean="0">
                <a:solidFill>
                  <a:srgbClr val="002060"/>
                </a:solidFill>
                <a:latin typeface="Times New Roman" pitchFamily="18" charset="0"/>
                <a:cs typeface="Times New Roman" pitchFamily="18" charset="0"/>
              </a:rPr>
              <a:t>*Embrioģenēze — cilvēka attīstība sievietes dzemdē </a:t>
            </a:r>
          </a:p>
          <a:p>
            <a:pPr algn="just">
              <a:lnSpc>
                <a:spcPct val="120000"/>
              </a:lnSpc>
              <a:buSzPct val="99000"/>
              <a:buNone/>
            </a:pPr>
            <a:r>
              <a:rPr lang="lv-LV" sz="4300" dirty="0" smtClean="0">
                <a:solidFill>
                  <a:srgbClr val="002060"/>
                </a:solidFill>
                <a:latin typeface="Arial" pitchFamily="34" charset="0"/>
                <a:cs typeface="Arial" pitchFamily="34" charset="0"/>
              </a:rPr>
              <a:t> </a:t>
            </a:r>
            <a:endParaRPr lang="en-AU" sz="4300" dirty="0" smtClean="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28600"/>
            <a:ext cx="8964488" cy="990600"/>
          </a:xfrm>
        </p:spPr>
        <p:txBody>
          <a:bodyPr>
            <a:noAutofit/>
          </a:bodyPr>
          <a:lstStyle/>
          <a:p>
            <a:r>
              <a:rPr lang="lv-LV" dirty="0" smtClean="0">
                <a:solidFill>
                  <a:srgbClr val="002060"/>
                </a:solidFill>
                <a:latin typeface="Times New Roman" pitchFamily="18" charset="0"/>
                <a:cs typeface="Times New Roman" pitchFamily="18" charset="0"/>
              </a:rPr>
              <a:t>Dzimums - bioloģiski veidota sistēma </a:t>
            </a:r>
            <a:endParaRPr lang="lv-LV"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179512" y="1484784"/>
            <a:ext cx="8964488" cy="5143536"/>
          </a:xfrm>
        </p:spPr>
        <p:txBody>
          <a:bodyPr>
            <a:normAutofit fontScale="85000" lnSpcReduction="10000"/>
          </a:bodyPr>
          <a:lstStyle/>
          <a:p>
            <a:pPr marL="0">
              <a:lnSpc>
                <a:spcPct val="120000"/>
              </a:lnSpc>
              <a:buNone/>
            </a:pPr>
            <a:r>
              <a:rPr lang="en-AU" sz="2600" dirty="0" smtClean="0">
                <a:solidFill>
                  <a:srgbClr val="002060"/>
                </a:solidFill>
                <a:latin typeface="Times New Roman" pitchFamily="18" charset="0"/>
                <a:cs typeface="Times New Roman" pitchFamily="18" charset="0"/>
              </a:rPr>
              <a:t>Bērns piedzimst ar piederību sieviešu vai vīriešu dzimumam</a:t>
            </a:r>
            <a:r>
              <a:rPr lang="lv-LV" sz="2600" dirty="0" smtClean="0">
                <a:solidFill>
                  <a:srgbClr val="002060"/>
                </a:solidFill>
                <a:latin typeface="Times New Roman" pitchFamily="18" charset="0"/>
                <a:cs typeface="Times New Roman" pitchFamily="18" charset="0"/>
              </a:rPr>
              <a:t> - </a:t>
            </a:r>
            <a:r>
              <a:rPr lang="en-AU" sz="2600" dirty="0" smtClean="0">
                <a:solidFill>
                  <a:srgbClr val="002060"/>
                </a:solidFill>
                <a:latin typeface="Times New Roman" pitchFamily="18" charset="0"/>
                <a:cs typeface="Times New Roman" pitchFamily="18" charset="0"/>
              </a:rPr>
              <a:t> ar attiecīgām bioloģiskām funkcijām, iekšējo un ārējo dzimumorgānu uzbūves atbilstību un hormonālo sistēmu, kas sievietēm un vīriešiem atšķiras pēc būtības.</a:t>
            </a:r>
            <a:endParaRPr lang="lv-LV" sz="2600" dirty="0" smtClean="0">
              <a:solidFill>
                <a:srgbClr val="002060"/>
              </a:solidFill>
              <a:latin typeface="Times New Roman" pitchFamily="18" charset="0"/>
              <a:cs typeface="Times New Roman" pitchFamily="18" charset="0"/>
            </a:endParaRPr>
          </a:p>
          <a:p>
            <a:pPr>
              <a:lnSpc>
                <a:spcPct val="120000"/>
              </a:lnSpc>
              <a:buNone/>
            </a:pPr>
            <a:endParaRPr lang="en-AU" sz="1900" b="1" dirty="0" smtClean="0">
              <a:solidFill>
                <a:srgbClr val="002060"/>
              </a:solidFill>
              <a:latin typeface="Arial" pitchFamily="34" charset="0"/>
              <a:cs typeface="Arial" pitchFamily="34" charset="0"/>
            </a:endParaRPr>
          </a:p>
          <a:p>
            <a:pPr>
              <a:lnSpc>
                <a:spcPct val="120000"/>
              </a:lnSpc>
              <a:buNone/>
            </a:pPr>
            <a:r>
              <a:rPr lang="lv-LV" sz="2500" b="1" dirty="0" smtClean="0">
                <a:solidFill>
                  <a:srgbClr val="002060"/>
                </a:solidFill>
                <a:latin typeface="Times New Roman" pitchFamily="18" charset="0"/>
                <a:cs typeface="Times New Roman" pitchFamily="18" charset="0"/>
              </a:rPr>
              <a:t>Bioloģiskā  dzimumpiederība  ir</a:t>
            </a:r>
            <a:r>
              <a:rPr lang="en-AU" sz="2500" b="1" dirty="0" smtClean="0">
                <a:solidFill>
                  <a:srgbClr val="002060"/>
                </a:solidFill>
                <a:latin typeface="Times New Roman" pitchFamily="18" charset="0"/>
                <a:cs typeface="Times New Roman" pitchFamily="18" charset="0"/>
              </a:rPr>
              <a:t> </a:t>
            </a:r>
            <a:r>
              <a:rPr lang="lv-LV" sz="2500" b="1" dirty="0" smtClean="0">
                <a:solidFill>
                  <a:srgbClr val="002060"/>
                </a:solidFill>
                <a:latin typeface="Times New Roman" pitchFamily="18" charset="0"/>
                <a:cs typeface="Times New Roman" pitchFamily="18" charset="0"/>
              </a:rPr>
              <a:t>nemainīga  un dabīgi nemaināma</a:t>
            </a:r>
            <a:r>
              <a:rPr lang="en-AU" sz="2500" b="1" dirty="0" smtClean="0">
                <a:solidFill>
                  <a:srgbClr val="002060"/>
                </a:solidFill>
                <a:latin typeface="Times New Roman" pitchFamily="18" charset="0"/>
                <a:cs typeface="Times New Roman" pitchFamily="18" charset="0"/>
              </a:rPr>
              <a:t> </a:t>
            </a:r>
            <a:r>
              <a:rPr lang="lv-LV" sz="2500" b="1" dirty="0" smtClean="0">
                <a:solidFill>
                  <a:srgbClr val="002060"/>
                </a:solidFill>
                <a:latin typeface="Times New Roman" pitchFamily="18" charset="0"/>
                <a:cs typeface="Times New Roman" pitchFamily="18" charset="0"/>
              </a:rPr>
              <a:t>īpašība</a:t>
            </a:r>
          </a:p>
          <a:p>
            <a:pPr algn="ctr">
              <a:buNone/>
            </a:pPr>
            <a:endParaRPr lang="lv-LV" sz="2500" b="1" dirty="0" smtClean="0">
              <a:solidFill>
                <a:srgbClr val="002060"/>
              </a:solidFill>
              <a:latin typeface="Times New Roman" pitchFamily="18" charset="0"/>
              <a:cs typeface="Times New Roman" pitchFamily="18" charset="0"/>
            </a:endParaRPr>
          </a:p>
          <a:p>
            <a:pPr lvl="0">
              <a:buNone/>
            </a:pPr>
            <a:r>
              <a:rPr lang="lv-LV" sz="2500" b="1" dirty="0" smtClean="0">
                <a:solidFill>
                  <a:srgbClr val="002060"/>
                </a:solidFill>
                <a:latin typeface="Times New Roman" pitchFamily="18" charset="0"/>
                <a:cs typeface="Times New Roman" pitchFamily="18" charset="0"/>
              </a:rPr>
              <a:t>Atbilstoši pastāv divas dzimuma identitātes: vīrišķā un sievišķā</a:t>
            </a:r>
          </a:p>
          <a:p>
            <a:pPr lvl="0">
              <a:buNone/>
            </a:pPr>
            <a:endParaRPr lang="lv-LV" sz="1900" b="1" u="sng" dirty="0" smtClean="0">
              <a:solidFill>
                <a:srgbClr val="292929"/>
              </a:solidFill>
              <a:latin typeface="Arial" pitchFamily="34" charset="0"/>
              <a:cs typeface="Arial" pitchFamily="34" charset="0"/>
            </a:endParaRPr>
          </a:p>
          <a:p>
            <a:pPr lvl="0">
              <a:buNone/>
            </a:pPr>
            <a:r>
              <a:rPr lang="lv-LV" sz="2600" dirty="0" smtClean="0">
                <a:solidFill>
                  <a:srgbClr val="002060"/>
                </a:solidFill>
                <a:latin typeface="Times New Roman" pitchFamily="18" charset="0"/>
                <a:cs typeface="Times New Roman" pitchFamily="18" charset="0"/>
              </a:rPr>
              <a:t>Novirzes no</a:t>
            </a:r>
            <a:r>
              <a:rPr lang="en-AU" sz="2600" dirty="0" smtClean="0">
                <a:solidFill>
                  <a:srgbClr val="002060"/>
                </a:solidFill>
                <a:latin typeface="Times New Roman" pitchFamily="18" charset="0"/>
                <a:cs typeface="Times New Roman" pitchFamily="18" charset="0"/>
              </a:rPr>
              <a:t> </a:t>
            </a:r>
            <a:r>
              <a:rPr lang="lv-LV" sz="2600" dirty="0" smtClean="0">
                <a:solidFill>
                  <a:srgbClr val="002060"/>
                </a:solidFill>
                <a:latin typeface="Times New Roman" pitchFamily="18" charset="0"/>
                <a:cs typeface="Times New Roman" pitchFamily="18" charset="0"/>
              </a:rPr>
              <a:t>dzimuma identitātes lielākoties rodas divu iemeslu</a:t>
            </a:r>
            <a:r>
              <a:rPr lang="en-AU" sz="2600" dirty="0" smtClean="0">
                <a:solidFill>
                  <a:srgbClr val="002060"/>
                </a:solidFill>
                <a:latin typeface="Times New Roman" pitchFamily="18" charset="0"/>
                <a:cs typeface="Times New Roman" pitchFamily="18" charset="0"/>
              </a:rPr>
              <a:t> </a:t>
            </a:r>
            <a:r>
              <a:rPr lang="lv-LV" sz="2600" dirty="0" smtClean="0">
                <a:solidFill>
                  <a:srgbClr val="002060"/>
                </a:solidFill>
                <a:latin typeface="Times New Roman" pitchFamily="18" charset="0"/>
                <a:cs typeface="Times New Roman" pitchFamily="18" charset="0"/>
              </a:rPr>
              <a:t>dēļ:</a:t>
            </a:r>
          </a:p>
          <a:p>
            <a:pPr marL="320040" lvl="1" indent="-320040">
              <a:spcBef>
                <a:spcPts val="700"/>
              </a:spcBef>
              <a:buClr>
                <a:schemeClr val="accent2"/>
              </a:buClr>
              <a:buSzPct val="60000"/>
              <a:buFont typeface="Wingdings"/>
              <a:buChar char=""/>
            </a:pPr>
            <a:r>
              <a:rPr lang="lv-LV" sz="1900" dirty="0" smtClean="0">
                <a:solidFill>
                  <a:srgbClr val="002060"/>
                </a:solidFill>
                <a:latin typeface="Times New Roman" pitchFamily="18" charset="0"/>
                <a:cs typeface="Times New Roman" pitchFamily="18" charset="0"/>
              </a:rPr>
              <a:t>tādu bioloģisko attīstības traucējumu rezultātā, kuri veidojušies ģenētisku vai vides faktoru ietekmē, </a:t>
            </a:r>
          </a:p>
          <a:p>
            <a:pPr marL="320040" lvl="1" indent="-320040">
              <a:spcBef>
                <a:spcPts val="700"/>
              </a:spcBef>
              <a:buClr>
                <a:schemeClr val="accent2"/>
              </a:buClr>
              <a:buSzPct val="60000"/>
              <a:buFont typeface="Wingdings"/>
              <a:buChar char=""/>
            </a:pPr>
            <a:r>
              <a:rPr lang="lv-LV" sz="1900" dirty="0" smtClean="0">
                <a:solidFill>
                  <a:srgbClr val="002060"/>
                </a:solidFill>
                <a:latin typeface="Times New Roman" pitchFamily="18" charset="0"/>
                <a:cs typeface="Times New Roman" pitchFamily="18" charset="0"/>
              </a:rPr>
              <a:t>un attīstībai nepiemērotas sociālās vides ietekmē (</a:t>
            </a:r>
            <a:r>
              <a:rPr lang="lv-LV" sz="1900" i="1" dirty="0" smtClean="0">
                <a:solidFill>
                  <a:srgbClr val="002060"/>
                </a:solidFill>
                <a:latin typeface="Times New Roman" pitchFamily="18" charset="0"/>
                <a:cs typeface="Times New Roman" pitchFamily="18" charset="0"/>
              </a:rPr>
              <a:t>piemēram, nozīmīga ir vecāku labvēlīga attieksme pret bērna konkrētā dzimuma</a:t>
            </a:r>
            <a:r>
              <a:rPr lang="en-AU" sz="1900" i="1" dirty="0" smtClean="0">
                <a:solidFill>
                  <a:srgbClr val="002060"/>
                </a:solidFill>
                <a:latin typeface="Times New Roman" pitchFamily="18" charset="0"/>
                <a:cs typeface="Times New Roman" pitchFamily="18" charset="0"/>
              </a:rPr>
              <a:t> </a:t>
            </a:r>
            <a:r>
              <a:rPr lang="lv-LV" sz="1900" i="1" dirty="0" smtClean="0">
                <a:solidFill>
                  <a:srgbClr val="002060"/>
                </a:solidFill>
                <a:latin typeface="Times New Roman" pitchFamily="18" charset="0"/>
                <a:cs typeface="Times New Roman" pitchFamily="18" charset="0"/>
              </a:rPr>
              <a:t>pieņemšanu, lai bērns spētu  prātā uztvert un apzināt bioloģiski noteikto piederību sieviešu vai vīriešu dzimumam un identificēt sevi ar to</a:t>
            </a:r>
            <a:r>
              <a:rPr lang="lv-LV" sz="1900" dirty="0" smtClean="0">
                <a:solidFill>
                  <a:srgbClr val="002060"/>
                </a:solidFill>
                <a:latin typeface="Times New Roman" pitchFamily="18" charset="0"/>
                <a:cs typeface="Times New Roman" pitchFamily="18" charset="0"/>
              </a:rPr>
              <a:t>)</a:t>
            </a:r>
          </a:p>
          <a:p>
            <a:pPr lvl="0">
              <a:buNone/>
            </a:pPr>
            <a:endParaRPr lang="lv-LV" sz="1900" b="1" dirty="0" smtClean="0">
              <a:solidFill>
                <a:srgbClr val="292929"/>
              </a:solidFill>
              <a:latin typeface="Arial" pitchFamily="34" charset="0"/>
              <a:cs typeface="Arial" pitchFamily="34" charset="0"/>
            </a:endParaRPr>
          </a:p>
          <a:p>
            <a:pPr lvl="0">
              <a:buNone/>
            </a:pPr>
            <a:endParaRPr lang="lv-LV" sz="6400" b="1" dirty="0" smtClean="0">
              <a:latin typeface="Arial" pitchFamily="34" charset="0"/>
              <a:cs typeface="Arial" pitchFamily="34" charset="0"/>
            </a:endParaRPr>
          </a:p>
          <a:p>
            <a:pPr>
              <a:buNone/>
            </a:pPr>
            <a:endParaRPr lang="lv-LV" sz="4900" b="1" dirty="0" smtClean="0">
              <a:latin typeface="Arial" pitchFamily="34" charset="0"/>
              <a:cs typeface="Arial" pitchFamily="34" charset="0"/>
            </a:endParaRPr>
          </a:p>
          <a:p>
            <a:pPr>
              <a:buNone/>
            </a:pPr>
            <a:endParaRPr lang="lv-LV"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solidFill>
                  <a:srgbClr val="002060"/>
                </a:solidFill>
                <a:latin typeface="Times New Roman" pitchFamily="18" charset="0"/>
                <a:cs typeface="Times New Roman" pitchFamily="18" charset="0"/>
              </a:rPr>
              <a:t>Dzimuma identitāte</a:t>
            </a:r>
            <a:endParaRPr lang="lv-LV"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539552" y="1844824"/>
            <a:ext cx="8064896" cy="4464496"/>
          </a:xfrm>
        </p:spPr>
        <p:txBody>
          <a:bodyPr>
            <a:normAutofit/>
          </a:bodyPr>
          <a:lstStyle/>
          <a:p>
            <a:pPr marL="0">
              <a:buNone/>
            </a:pPr>
            <a:r>
              <a:rPr lang="lv-LV" sz="3500" b="1" dirty="0" smtClean="0">
                <a:solidFill>
                  <a:srgbClr val="002060"/>
                </a:solidFill>
                <a:latin typeface="Times New Roman" pitchFamily="18" charset="0"/>
                <a:cs typeface="Times New Roman" pitchFamily="18" charset="0"/>
              </a:rPr>
              <a:t>Dzimuma identitāte </a:t>
            </a:r>
            <a:r>
              <a:rPr lang="lv-LV" sz="3500" dirty="0" smtClean="0">
                <a:solidFill>
                  <a:srgbClr val="002060"/>
                </a:solidFill>
                <a:latin typeface="Times New Roman" pitchFamily="18" charset="0"/>
                <a:cs typeface="Times New Roman" pitchFamily="18" charset="0"/>
              </a:rPr>
              <a:t>– </a:t>
            </a:r>
            <a:r>
              <a:rPr lang="lv-LV" sz="3500" b="1" i="1" dirty="0" smtClean="0">
                <a:solidFill>
                  <a:srgbClr val="0070C0"/>
                </a:solidFill>
                <a:latin typeface="Times New Roman" pitchFamily="18" charset="0"/>
                <a:cs typeface="Times New Roman" pitchFamily="18" charset="0"/>
              </a:rPr>
              <a:t>sievišķīguma</a:t>
            </a:r>
            <a:r>
              <a:rPr lang="lv-LV" sz="3500" dirty="0" smtClean="0">
                <a:solidFill>
                  <a:srgbClr val="002060"/>
                </a:solidFill>
                <a:latin typeface="Times New Roman" pitchFamily="18" charset="0"/>
                <a:cs typeface="Times New Roman" pitchFamily="18" charset="0"/>
              </a:rPr>
              <a:t> un </a:t>
            </a:r>
            <a:r>
              <a:rPr lang="lv-LV" sz="3500" b="1" i="1" dirty="0" smtClean="0">
                <a:solidFill>
                  <a:srgbClr val="0070C0"/>
                </a:solidFill>
                <a:latin typeface="Times New Roman" pitchFamily="18" charset="0"/>
                <a:cs typeface="Times New Roman" pitchFamily="18" charset="0"/>
              </a:rPr>
              <a:t>vīrišķīguma</a:t>
            </a:r>
            <a:r>
              <a:rPr lang="lv-LV" sz="3500" dirty="0" smtClean="0">
                <a:solidFill>
                  <a:srgbClr val="002060"/>
                </a:solidFill>
                <a:latin typeface="Times New Roman" pitchFamily="18" charset="0"/>
                <a:cs typeface="Times New Roman" pitchFamily="18" charset="0"/>
              </a:rPr>
              <a:t>  pamatizjūta, kas formējas bioloģisko faktoru un sociālās pieredzes mijiedarbības rezultātā</a:t>
            </a:r>
          </a:p>
          <a:p>
            <a:pPr>
              <a:buNone/>
            </a:pPr>
            <a:endParaRPr lang="lv-LV" dirty="0"/>
          </a:p>
        </p:txBody>
      </p:sp>
      <p:pic>
        <p:nvPicPr>
          <p:cNvPr id="4" name="Picture 2"/>
          <p:cNvPicPr>
            <a:picLocks noChangeAspect="1" noChangeArrowheads="1"/>
          </p:cNvPicPr>
          <p:nvPr/>
        </p:nvPicPr>
        <p:blipFill>
          <a:blip r:embed="rId2" cstate="print"/>
          <a:srcRect/>
          <a:stretch>
            <a:fillRect/>
          </a:stretch>
        </p:blipFill>
        <p:spPr bwMode="auto">
          <a:xfrm>
            <a:off x="5844595" y="3717032"/>
            <a:ext cx="3299405" cy="31409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0"/>
            <a:ext cx="8514528" cy="1214422"/>
          </a:xfrm>
        </p:spPr>
        <p:txBody>
          <a:bodyPr>
            <a:noAutofit/>
          </a:bodyPr>
          <a:lstStyle/>
          <a:p>
            <a:r>
              <a:rPr lang="lv-LV" sz="3500" dirty="0" smtClean="0">
                <a:solidFill>
                  <a:srgbClr val="002060"/>
                </a:solidFill>
                <a:latin typeface="Times New Roman" pitchFamily="18" charset="0"/>
                <a:cs typeface="Times New Roman" pitchFamily="18" charset="0"/>
              </a:rPr>
              <a:t>Bioloģiskā dzimuma apzināšanās – </a:t>
            </a:r>
            <a:r>
              <a:rPr lang="lv-LV" sz="3000" dirty="0" smtClean="0">
                <a:solidFill>
                  <a:srgbClr val="002060"/>
                </a:solidFill>
                <a:latin typeface="Times New Roman" pitchFamily="18" charset="0"/>
                <a:cs typeface="Times New Roman" pitchFamily="18" charset="0"/>
              </a:rPr>
              <a:t/>
            </a:r>
            <a:br>
              <a:rPr lang="lv-LV" sz="3000" dirty="0" smtClean="0">
                <a:solidFill>
                  <a:srgbClr val="002060"/>
                </a:solidFill>
                <a:latin typeface="Times New Roman" pitchFamily="18" charset="0"/>
                <a:cs typeface="Times New Roman" pitchFamily="18" charset="0"/>
              </a:rPr>
            </a:br>
            <a:r>
              <a:rPr lang="en-AU" sz="3000" dirty="0" smtClean="0">
                <a:solidFill>
                  <a:srgbClr val="002060"/>
                </a:solidFill>
                <a:latin typeface="Times New Roman" pitchFamily="18" charset="0"/>
                <a:cs typeface="Times New Roman" pitchFamily="18" charset="0"/>
              </a:rPr>
              <a:t>p</a:t>
            </a:r>
            <a:r>
              <a:rPr lang="lv-LV" sz="3000" dirty="0" smtClean="0">
                <a:solidFill>
                  <a:srgbClr val="002060"/>
                </a:solidFill>
                <a:latin typeface="Times New Roman" pitchFamily="18" charset="0"/>
                <a:cs typeface="Times New Roman" pitchFamily="18" charset="0"/>
              </a:rPr>
              <a:t>rāta un ķermeņa</a:t>
            </a:r>
            <a:r>
              <a:rPr lang="en-AU" sz="3000" dirty="0" smtClean="0">
                <a:solidFill>
                  <a:srgbClr val="002060"/>
                </a:solidFill>
                <a:latin typeface="Times New Roman" pitchFamily="18" charset="0"/>
                <a:cs typeface="Times New Roman" pitchFamily="18" charset="0"/>
              </a:rPr>
              <a:t> </a:t>
            </a:r>
            <a:r>
              <a:rPr lang="lv-LV" sz="3000" dirty="0" smtClean="0">
                <a:solidFill>
                  <a:srgbClr val="002060"/>
                </a:solidFill>
                <a:latin typeface="Times New Roman" pitchFamily="18" charset="0"/>
                <a:cs typeface="Times New Roman" pitchFamily="18" charset="0"/>
              </a:rPr>
              <a:t>savstarpējo attiecību mijiedarbība</a:t>
            </a:r>
            <a:endParaRPr lang="lv-LV" sz="3000"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179512" y="1340768"/>
            <a:ext cx="8642132" cy="5517232"/>
          </a:xfrm>
        </p:spPr>
        <p:txBody>
          <a:bodyPr>
            <a:normAutofit fontScale="25000" lnSpcReduction="20000"/>
          </a:bodyPr>
          <a:lstStyle/>
          <a:p>
            <a:pPr>
              <a:lnSpc>
                <a:spcPct val="120000"/>
              </a:lnSpc>
              <a:buNone/>
            </a:pPr>
            <a:endParaRPr lang="lv-LV" sz="7200" b="1" i="1" dirty="0" smtClean="0">
              <a:solidFill>
                <a:srgbClr val="0070C0"/>
              </a:solidFill>
              <a:latin typeface="Arial" pitchFamily="34" charset="0"/>
              <a:cs typeface="Arial" pitchFamily="34" charset="0"/>
            </a:endParaRPr>
          </a:p>
          <a:p>
            <a:pPr marL="0" lvl="1" indent="-320040">
              <a:lnSpc>
                <a:spcPct val="120000"/>
              </a:lnSpc>
              <a:spcBef>
                <a:spcPts val="700"/>
              </a:spcBef>
              <a:buClr>
                <a:schemeClr val="accent2"/>
              </a:buClr>
              <a:buSzPct val="60000"/>
              <a:buNone/>
            </a:pPr>
            <a:r>
              <a:rPr lang="lv-LV" sz="10400" b="1" dirty="0" smtClean="0">
                <a:solidFill>
                  <a:srgbClr val="0070C0"/>
                </a:solidFill>
                <a:latin typeface="Times New Roman" pitchFamily="18" charset="0"/>
                <a:cs typeface="Times New Roman" pitchFamily="18" charset="0"/>
              </a:rPr>
              <a:t>Svarīgi ir apzināties un pieņemt savā ķermenī</a:t>
            </a:r>
            <a:r>
              <a:rPr lang="en-AU" sz="10400" b="1" dirty="0" smtClean="0">
                <a:solidFill>
                  <a:srgbClr val="0070C0"/>
                </a:solidFill>
                <a:latin typeface="Times New Roman" pitchFamily="18" charset="0"/>
                <a:cs typeface="Times New Roman" pitchFamily="18" charset="0"/>
              </a:rPr>
              <a:t> </a:t>
            </a:r>
            <a:r>
              <a:rPr lang="lv-LV" sz="10400" b="1" dirty="0" smtClean="0">
                <a:solidFill>
                  <a:srgbClr val="0070C0"/>
                </a:solidFill>
                <a:latin typeface="Times New Roman" pitchFamily="18" charset="0"/>
                <a:cs typeface="Times New Roman" pitchFamily="18" charset="0"/>
              </a:rPr>
              <a:t>esošo realitāti – savu konkrēto</a:t>
            </a:r>
            <a:r>
              <a:rPr lang="en-AU" sz="10400" b="1" dirty="0" smtClean="0">
                <a:solidFill>
                  <a:srgbClr val="0070C0"/>
                </a:solidFill>
                <a:latin typeface="Times New Roman" pitchFamily="18" charset="0"/>
                <a:cs typeface="Times New Roman" pitchFamily="18" charset="0"/>
              </a:rPr>
              <a:t> </a:t>
            </a:r>
            <a:r>
              <a:rPr lang="lv-LV" sz="10400" b="1" dirty="0" smtClean="0">
                <a:solidFill>
                  <a:srgbClr val="0070C0"/>
                </a:solidFill>
                <a:latin typeface="Times New Roman" pitchFamily="18" charset="0"/>
                <a:cs typeface="Times New Roman" pitchFamily="18" charset="0"/>
              </a:rPr>
              <a:t>dzimumu </a:t>
            </a:r>
          </a:p>
          <a:p>
            <a:pPr marL="360000" lvl="1" indent="-320040">
              <a:lnSpc>
                <a:spcPct val="120000"/>
              </a:lnSpc>
              <a:spcBef>
                <a:spcPts val="700"/>
              </a:spcBef>
              <a:buClr>
                <a:schemeClr val="accent2"/>
              </a:buClr>
              <a:buSzPct val="60000"/>
              <a:buFont typeface="Wingdings"/>
              <a:buChar char=""/>
            </a:pPr>
            <a:r>
              <a:rPr lang="lv-LV" sz="8800" dirty="0" smtClean="0">
                <a:solidFill>
                  <a:srgbClr val="002060"/>
                </a:solidFill>
                <a:latin typeface="Times New Roman" pitchFamily="18" charset="0"/>
                <a:cs typeface="Times New Roman" pitchFamily="18" charset="0"/>
              </a:rPr>
              <a:t>tā ir paliekoša iekšēja izjūta par sevi – meitene vai zēns, sieviete vai vīrietis </a:t>
            </a:r>
          </a:p>
          <a:p>
            <a:pPr marL="360000" lvl="1" indent="-320040">
              <a:lnSpc>
                <a:spcPct val="120000"/>
              </a:lnSpc>
              <a:spcBef>
                <a:spcPts val="700"/>
              </a:spcBef>
              <a:buClr>
                <a:schemeClr val="accent2"/>
              </a:buClr>
              <a:buSzPct val="60000"/>
              <a:buFont typeface="Wingdings"/>
              <a:buChar char=""/>
            </a:pPr>
            <a:r>
              <a:rPr lang="lv-LV" sz="8800" dirty="0" smtClean="0">
                <a:solidFill>
                  <a:srgbClr val="002060"/>
                </a:solidFill>
                <a:latin typeface="Times New Roman" pitchFamily="18" charset="0"/>
                <a:cs typeface="Times New Roman" pitchFamily="18" charset="0"/>
              </a:rPr>
              <a:t>tā ir prāta un ķermeņa savstarpējo attiecību mijiedarbība - pamats psihiskai un  fiziskai veselībai, kas veicina veselīgas personības attīstību</a:t>
            </a:r>
          </a:p>
          <a:p>
            <a:pPr marL="360000" lvl="1" indent="-320040">
              <a:lnSpc>
                <a:spcPct val="120000"/>
              </a:lnSpc>
              <a:spcBef>
                <a:spcPts val="700"/>
              </a:spcBef>
              <a:buClr>
                <a:schemeClr val="accent2"/>
              </a:buClr>
              <a:buSzPct val="60000"/>
              <a:buFont typeface="Wingdings"/>
              <a:buChar char=""/>
            </a:pPr>
            <a:r>
              <a:rPr lang="lv-LV" sz="8800" u="sng" dirty="0" smtClean="0">
                <a:solidFill>
                  <a:srgbClr val="002060"/>
                </a:solidFill>
                <a:latin typeface="Times New Roman" pitchFamily="18" charset="0"/>
                <a:cs typeface="Times New Roman" pitchFamily="18" charset="0"/>
              </a:rPr>
              <a:t>cilvēka veselīgas personības attīstība ietekmē</a:t>
            </a:r>
            <a:r>
              <a:rPr lang="en-AU" sz="8800" u="sng" dirty="0" smtClean="0">
                <a:solidFill>
                  <a:srgbClr val="002060"/>
                </a:solidFill>
                <a:latin typeface="Times New Roman" pitchFamily="18" charset="0"/>
                <a:cs typeface="Times New Roman" pitchFamily="18" charset="0"/>
              </a:rPr>
              <a:t> </a:t>
            </a:r>
            <a:r>
              <a:rPr lang="lv-LV" sz="8800" u="sng" dirty="0" smtClean="0">
                <a:solidFill>
                  <a:srgbClr val="002060"/>
                </a:solidFill>
                <a:latin typeface="Times New Roman" pitchFamily="18" charset="0"/>
                <a:cs typeface="Times New Roman" pitchFamily="18" charset="0"/>
              </a:rPr>
              <a:t>sabiedrības veselību kopumā</a:t>
            </a:r>
          </a:p>
          <a:p>
            <a:pPr marL="360000" lvl="1" indent="-320040">
              <a:lnSpc>
                <a:spcPct val="120000"/>
              </a:lnSpc>
              <a:spcBef>
                <a:spcPts val="700"/>
              </a:spcBef>
              <a:buClr>
                <a:schemeClr val="accent2"/>
              </a:buClr>
              <a:buSzPct val="60000"/>
              <a:buFont typeface="Wingdings"/>
              <a:buChar char=""/>
            </a:pPr>
            <a:r>
              <a:rPr lang="lv-LV" sz="8800" u="sng" dirty="0" smtClean="0">
                <a:solidFill>
                  <a:srgbClr val="002060"/>
                </a:solidFill>
                <a:latin typeface="Times New Roman" pitchFamily="18" charset="0"/>
                <a:cs typeface="Times New Roman" pitchFamily="18" charset="0"/>
              </a:rPr>
              <a:t>cilvēks apgūst dzimumam atbilstošu uzvedību </a:t>
            </a:r>
          </a:p>
          <a:p>
            <a:pPr marL="320400" lvl="1" indent="-320400" algn="just">
              <a:lnSpc>
                <a:spcPct val="120000"/>
              </a:lnSpc>
              <a:spcBef>
                <a:spcPts val="700"/>
              </a:spcBef>
              <a:buNone/>
            </a:pPr>
            <a:r>
              <a:rPr lang="en-AU" sz="6800" b="1" dirty="0" smtClean="0">
                <a:solidFill>
                  <a:srgbClr val="0070C0"/>
                </a:solidFill>
                <a:latin typeface="Arial" pitchFamily="34" charset="0"/>
                <a:ea typeface="Arial Unicode MS" pitchFamily="34" charset="-128"/>
                <a:cs typeface="Arial" pitchFamily="34" charset="0"/>
              </a:rPr>
              <a:t>	</a:t>
            </a:r>
            <a:r>
              <a:rPr lang="lv-LV" sz="8000" b="1" dirty="0" smtClean="0">
                <a:solidFill>
                  <a:srgbClr val="002060"/>
                </a:solidFill>
                <a:latin typeface="Times New Roman" pitchFamily="18" charset="0"/>
                <a:cs typeface="Times New Roman" pitchFamily="18" charset="0"/>
              </a:rPr>
              <a:t>Daļēji sarauta vai pilnībā zaudēta prāta un ķermeņa savstarpējo attiecību mijiedarbība var iespaidot cilvēka psihi, kurai ir svarīga loma emocionālo un psihosomatisko problēmu </a:t>
            </a:r>
            <a:r>
              <a:rPr lang="lv-LV" sz="8000" b="1" dirty="0" err="1" smtClean="0">
                <a:solidFill>
                  <a:srgbClr val="002060"/>
                </a:solidFill>
                <a:latin typeface="Times New Roman" pitchFamily="18" charset="0"/>
                <a:cs typeface="Times New Roman" pitchFamily="18" charset="0"/>
              </a:rPr>
              <a:t>psihoģenēzē</a:t>
            </a:r>
            <a:r>
              <a:rPr lang="lv-LV" sz="8000" b="1" dirty="0" smtClean="0">
                <a:solidFill>
                  <a:srgbClr val="002060"/>
                </a:solidFill>
                <a:latin typeface="Times New Roman" pitchFamily="18" charset="0"/>
                <a:cs typeface="Times New Roman" pitchFamily="18" charset="0"/>
              </a:rPr>
              <a:t> un radīt  dažādas destruktīvas  jūtu, domu un rīcības izpausmes</a:t>
            </a:r>
          </a:p>
          <a:p>
            <a:pPr marL="320040" lvl="1" indent="-320040">
              <a:lnSpc>
                <a:spcPct val="120000"/>
              </a:lnSpc>
              <a:spcBef>
                <a:spcPts val="700"/>
              </a:spcBef>
              <a:buClr>
                <a:schemeClr val="accent2"/>
              </a:buClr>
              <a:buSzPct val="60000"/>
              <a:buFontTx/>
              <a:buChar char="-"/>
            </a:pPr>
            <a:endParaRPr lang="lv-LV" sz="6900" dirty="0" smtClean="0">
              <a:solidFill>
                <a:srgbClr val="002060"/>
              </a:solidFill>
              <a:latin typeface="Arial" pitchFamily="34" charset="0"/>
              <a:ea typeface="Arial Unicode MS" pitchFamily="34" charset="-128"/>
              <a:cs typeface="Arial" pitchFamily="34" charset="0"/>
            </a:endParaRPr>
          </a:p>
          <a:p>
            <a:pPr>
              <a:lnSpc>
                <a:spcPct val="120000"/>
              </a:lnSpc>
              <a:buNone/>
            </a:pPr>
            <a:endParaRPr lang="lv-LV" sz="7200" b="1" dirty="0" smtClean="0">
              <a:latin typeface="Arial" pitchFamily="34" charset="0"/>
              <a:cs typeface="Arial" pitchFamily="34" charset="0"/>
            </a:endParaRPr>
          </a:p>
          <a:p>
            <a:pPr marL="320040" lvl="1" indent="-320040">
              <a:lnSpc>
                <a:spcPct val="120000"/>
              </a:lnSpc>
              <a:spcBef>
                <a:spcPts val="700"/>
              </a:spcBef>
              <a:buClr>
                <a:schemeClr val="accent2"/>
              </a:buClr>
              <a:buSzPct val="60000"/>
              <a:buNone/>
            </a:pPr>
            <a:endParaRPr lang="lv-LV" sz="7200" b="1" dirty="0" smtClean="0">
              <a:solidFill>
                <a:srgbClr val="0070C0"/>
              </a:solidFill>
              <a:latin typeface="Arial" pitchFamily="34" charset="0"/>
              <a:cs typeface="Arial" pitchFamily="34" charset="0"/>
            </a:endParaRPr>
          </a:p>
          <a:p>
            <a:pPr>
              <a:lnSpc>
                <a:spcPct val="120000"/>
              </a:lnSpc>
              <a:buNone/>
            </a:pPr>
            <a:endParaRPr lang="lv-LV" sz="7200" b="1" dirty="0" smtClean="0">
              <a:solidFill>
                <a:srgbClr val="0070C0"/>
              </a:solidFill>
              <a:latin typeface="Arial" pitchFamily="34" charset="0"/>
              <a:cs typeface="Arial" pitchFamily="34" charset="0"/>
            </a:endParaRPr>
          </a:p>
          <a:p>
            <a:pPr>
              <a:buNone/>
            </a:pPr>
            <a:endParaRPr lang="lv-LV"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28600"/>
            <a:ext cx="8964488" cy="990600"/>
          </a:xfrm>
        </p:spPr>
        <p:txBody>
          <a:bodyPr>
            <a:noAutofit/>
          </a:bodyPr>
          <a:lstStyle/>
          <a:p>
            <a:r>
              <a:rPr lang="lv-LV" sz="3500" dirty="0" smtClean="0">
                <a:solidFill>
                  <a:srgbClr val="002060"/>
                </a:solidFill>
                <a:latin typeface="Times New Roman" pitchFamily="18" charset="0"/>
                <a:cs typeface="Times New Roman" pitchFamily="18" charset="0"/>
              </a:rPr>
              <a:t>Dzimuma identitāte – </a:t>
            </a:r>
            <a:br>
              <a:rPr lang="lv-LV" sz="3500" dirty="0" smtClean="0">
                <a:solidFill>
                  <a:srgbClr val="002060"/>
                </a:solidFill>
                <a:latin typeface="Times New Roman" pitchFamily="18" charset="0"/>
                <a:cs typeface="Times New Roman" pitchFamily="18" charset="0"/>
              </a:rPr>
            </a:br>
            <a:r>
              <a:rPr lang="lv-LV" sz="3500" dirty="0" smtClean="0">
                <a:solidFill>
                  <a:srgbClr val="002060"/>
                </a:solidFill>
                <a:latin typeface="Times New Roman" pitchFamily="18" charset="0"/>
                <a:cs typeface="Times New Roman" pitchFamily="18" charset="0"/>
              </a:rPr>
              <a:t>                    cilvēka veselīgas attīstības pamats</a:t>
            </a:r>
            <a:endParaRPr lang="lv-LV" sz="3500"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251520" y="1600200"/>
            <a:ext cx="8892480" cy="4925144"/>
          </a:xfrm>
        </p:spPr>
        <p:txBody>
          <a:bodyPr>
            <a:normAutofit fontScale="25000" lnSpcReduction="20000"/>
          </a:bodyPr>
          <a:lstStyle/>
          <a:p>
            <a:pPr lvl="0">
              <a:lnSpc>
                <a:spcPct val="120000"/>
              </a:lnSpc>
              <a:buNone/>
            </a:pPr>
            <a:r>
              <a:rPr lang="lv-LV" sz="10400" b="1" dirty="0" smtClean="0">
                <a:solidFill>
                  <a:srgbClr val="002060"/>
                </a:solidFill>
                <a:latin typeface="Times New Roman" pitchFamily="18" charset="0"/>
                <a:cs typeface="Times New Roman" pitchFamily="18" charset="0"/>
              </a:rPr>
              <a:t>Dzimuma identitātes</a:t>
            </a:r>
            <a:r>
              <a:rPr lang="en-AU" sz="10400" b="1" dirty="0" smtClean="0">
                <a:solidFill>
                  <a:srgbClr val="002060"/>
                </a:solidFill>
                <a:latin typeface="Times New Roman" pitchFamily="18" charset="0"/>
                <a:cs typeface="Times New Roman" pitchFamily="18" charset="0"/>
              </a:rPr>
              <a:t> </a:t>
            </a:r>
            <a:r>
              <a:rPr lang="lv-LV" sz="10400" b="1" dirty="0" smtClean="0">
                <a:solidFill>
                  <a:srgbClr val="002060"/>
                </a:solidFill>
                <a:latin typeface="Times New Roman" pitchFamily="18" charset="0"/>
                <a:cs typeface="Times New Roman" pitchFamily="18" charset="0"/>
              </a:rPr>
              <a:t>nozīme:</a:t>
            </a:r>
          </a:p>
          <a:p>
            <a:pPr>
              <a:lnSpc>
                <a:spcPct val="120000"/>
              </a:lnSpc>
            </a:pPr>
            <a:r>
              <a:rPr lang="lv-LV" sz="8400" dirty="0" smtClean="0">
                <a:solidFill>
                  <a:srgbClr val="002060"/>
                </a:solidFill>
                <a:latin typeface="Times New Roman" pitchFamily="18" charset="0"/>
                <a:cs typeface="Times New Roman" pitchFamily="18" charset="0"/>
              </a:rPr>
              <a:t>Pārliecība par sevi kā vīrieti vai sievieti</a:t>
            </a:r>
            <a:r>
              <a:rPr lang="en-AU" sz="8400" dirty="0" smtClean="0">
                <a:solidFill>
                  <a:srgbClr val="002060"/>
                </a:solidFill>
                <a:latin typeface="Times New Roman" pitchFamily="18" charset="0"/>
                <a:cs typeface="Times New Roman" pitchFamily="18" charset="0"/>
              </a:rPr>
              <a:t> - </a:t>
            </a:r>
            <a:r>
              <a:rPr lang="lv-LV" sz="8400" dirty="0" smtClean="0">
                <a:solidFill>
                  <a:srgbClr val="002060"/>
                </a:solidFill>
                <a:latin typeface="Times New Roman" pitchFamily="18" charset="0"/>
                <a:cs typeface="Times New Roman" pitchFamily="18" charset="0"/>
              </a:rPr>
              <a:t>tā ir iedzimta, fundamentāla vīrieša un sievietes iedaba ar konkrēti ģenētiski ieprogrammētām funkcijām. </a:t>
            </a:r>
          </a:p>
          <a:p>
            <a:pPr>
              <a:lnSpc>
                <a:spcPct val="120000"/>
              </a:lnSpc>
            </a:pPr>
            <a:r>
              <a:rPr lang="lv-LV" sz="8400" dirty="0" smtClean="0">
                <a:solidFill>
                  <a:srgbClr val="002060"/>
                </a:solidFill>
                <a:latin typeface="Times New Roman" pitchFamily="18" charset="0"/>
                <a:cs typeface="Times New Roman" pitchFamily="18" charset="0"/>
              </a:rPr>
              <a:t>Dažādās psiholoģijas teorijās, kā arī raugoties no atšķirīgiem skatu punktiem, to var dēvēt par sevis identifikāciju (ID) vai patību (patiesais ES) un autentiskumu. </a:t>
            </a:r>
          </a:p>
          <a:p>
            <a:pPr lvl="0">
              <a:lnSpc>
                <a:spcPct val="120000"/>
              </a:lnSpc>
            </a:pPr>
            <a:r>
              <a:rPr lang="lv-LV" sz="8400" dirty="0" smtClean="0">
                <a:solidFill>
                  <a:srgbClr val="002060"/>
                </a:solidFill>
                <a:latin typeface="Times New Roman" pitchFamily="18" charset="0"/>
                <a:cs typeface="Times New Roman" pitchFamily="18" charset="0"/>
              </a:rPr>
              <a:t>Pastāv prāta un ķermeņa saskaņota un vienota </a:t>
            </a:r>
            <a:r>
              <a:rPr lang="en-AU" sz="8400" dirty="0" smtClean="0">
                <a:solidFill>
                  <a:srgbClr val="002060"/>
                </a:solidFill>
                <a:latin typeface="Times New Roman" pitchFamily="18" charset="0"/>
                <a:cs typeface="Times New Roman" pitchFamily="18" charset="0"/>
              </a:rPr>
              <a:t> </a:t>
            </a:r>
            <a:r>
              <a:rPr lang="lv-LV" sz="8400" dirty="0" smtClean="0">
                <a:solidFill>
                  <a:srgbClr val="002060"/>
                </a:solidFill>
                <a:latin typeface="Times New Roman" pitchFamily="18" charset="0"/>
                <a:cs typeface="Times New Roman" pitchFamily="18" charset="0"/>
              </a:rPr>
              <a:t>savstarpējo attiecību mijiedarbība un tai ir  būtiska  loma cilvēka emocionālās, psihiskās un fiziskās veselības attīstībā, kas veicina veselīgas personības attīstību</a:t>
            </a:r>
          </a:p>
          <a:p>
            <a:pPr>
              <a:lnSpc>
                <a:spcPct val="120000"/>
              </a:lnSpc>
            </a:pPr>
            <a:r>
              <a:rPr lang="lv-LV" sz="8400" dirty="0" smtClean="0">
                <a:solidFill>
                  <a:srgbClr val="002060"/>
                </a:solidFill>
                <a:latin typeface="Times New Roman" pitchFamily="18" charset="0"/>
                <a:cs typeface="Times New Roman" pitchFamily="18" charset="0"/>
              </a:rPr>
              <a:t>Dzimuma identitāte un personības veidošanās ir savstarpēji saistīti procesi.</a:t>
            </a:r>
          </a:p>
          <a:p>
            <a:pPr>
              <a:lnSpc>
                <a:spcPct val="120000"/>
              </a:lnSpc>
            </a:pPr>
            <a:r>
              <a:rPr lang="lv-LV" sz="8400" dirty="0" smtClean="0">
                <a:solidFill>
                  <a:srgbClr val="002060"/>
                </a:solidFill>
                <a:latin typeface="Times New Roman" pitchFamily="18" charset="0"/>
                <a:cs typeface="Times New Roman" pitchFamily="18" charset="0"/>
              </a:rPr>
              <a:t>Pirmie 5 bērnības gadi ir īpaši nozīmīgi dzimuma identitātes </a:t>
            </a:r>
            <a:r>
              <a:rPr lang="lv-LV" sz="8400" dirty="0" err="1" smtClean="0">
                <a:solidFill>
                  <a:srgbClr val="002060"/>
                </a:solidFill>
                <a:latin typeface="Times New Roman" pitchFamily="18" charset="0"/>
                <a:cs typeface="Times New Roman" pitchFamily="18" charset="0"/>
              </a:rPr>
              <a:t>apzinātībā</a:t>
            </a:r>
            <a:r>
              <a:rPr lang="lv-LV" sz="8400" dirty="0" smtClean="0">
                <a:solidFill>
                  <a:srgbClr val="002060"/>
                </a:solidFill>
                <a:latin typeface="Times New Roman" pitchFamily="18" charset="0"/>
                <a:cs typeface="Times New Roman" pitchFamily="18" charset="0"/>
              </a:rPr>
              <a:t>. Psiholoģijā tas tiek uzskatīts par personības attīstības pamatu </a:t>
            </a:r>
          </a:p>
          <a:p>
            <a:endParaRPr lang="lv-LV" sz="88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28600"/>
            <a:ext cx="8892480" cy="990600"/>
          </a:xfrm>
        </p:spPr>
        <p:txBody>
          <a:bodyPr>
            <a:noAutofit/>
          </a:bodyPr>
          <a:lstStyle/>
          <a:p>
            <a:r>
              <a:rPr lang="lv-LV" sz="3500" dirty="0" smtClean="0">
                <a:solidFill>
                  <a:srgbClr val="002060"/>
                </a:solidFill>
                <a:latin typeface="Times New Roman" pitchFamily="18" charset="0"/>
                <a:cs typeface="Times New Roman" pitchFamily="18" charset="0"/>
              </a:rPr>
              <a:t>Dzimuma identitāte – </a:t>
            </a:r>
            <a:br>
              <a:rPr lang="lv-LV" sz="3500" dirty="0" smtClean="0">
                <a:solidFill>
                  <a:srgbClr val="002060"/>
                </a:solidFill>
                <a:latin typeface="Times New Roman" pitchFamily="18" charset="0"/>
                <a:cs typeface="Times New Roman" pitchFamily="18" charset="0"/>
              </a:rPr>
            </a:br>
            <a:r>
              <a:rPr lang="lv-LV" sz="3500" dirty="0" smtClean="0">
                <a:solidFill>
                  <a:srgbClr val="002060"/>
                </a:solidFill>
                <a:latin typeface="Times New Roman" pitchFamily="18" charset="0"/>
                <a:cs typeface="Times New Roman" pitchFamily="18" charset="0"/>
              </a:rPr>
              <a:t>                    cilvēka veselīgas attīstības pamats</a:t>
            </a:r>
            <a:endParaRPr lang="lv-LV" sz="3500"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467544" y="1600200"/>
            <a:ext cx="8298504" cy="4997152"/>
          </a:xfrm>
        </p:spPr>
        <p:txBody>
          <a:bodyPr>
            <a:normAutofit fontScale="62500" lnSpcReduction="20000"/>
          </a:bodyPr>
          <a:lstStyle/>
          <a:p>
            <a:pPr lvl="0" algn="just">
              <a:lnSpc>
                <a:spcPct val="120000"/>
              </a:lnSpc>
              <a:buNone/>
            </a:pPr>
            <a:r>
              <a:rPr lang="lv-LV" sz="4200" b="1" dirty="0" smtClean="0">
                <a:solidFill>
                  <a:srgbClr val="002060"/>
                </a:solidFill>
                <a:latin typeface="Times New Roman" pitchFamily="18" charset="0"/>
                <a:cs typeface="Times New Roman" pitchFamily="18" charset="0"/>
              </a:rPr>
              <a:t>Dzimuma identitātes</a:t>
            </a:r>
            <a:r>
              <a:rPr lang="en-AU" sz="4200" b="1" dirty="0" smtClean="0">
                <a:solidFill>
                  <a:srgbClr val="002060"/>
                </a:solidFill>
                <a:latin typeface="Times New Roman" pitchFamily="18" charset="0"/>
                <a:cs typeface="Times New Roman" pitchFamily="18" charset="0"/>
              </a:rPr>
              <a:t> </a:t>
            </a:r>
            <a:r>
              <a:rPr lang="lv-LV" sz="4200" b="1" dirty="0" smtClean="0">
                <a:solidFill>
                  <a:srgbClr val="002060"/>
                </a:solidFill>
                <a:latin typeface="Times New Roman" pitchFamily="18" charset="0"/>
                <a:cs typeface="Times New Roman" pitchFamily="18" charset="0"/>
              </a:rPr>
              <a:t>nozīme:</a:t>
            </a:r>
          </a:p>
          <a:p>
            <a:pPr algn="ctr">
              <a:lnSpc>
                <a:spcPct val="120000"/>
              </a:lnSpc>
              <a:buNone/>
            </a:pPr>
            <a:endParaRPr lang="lv-LV" sz="3200" dirty="0" smtClean="0">
              <a:latin typeface="Arial" pitchFamily="34" charset="0"/>
              <a:cs typeface="Arial" pitchFamily="34" charset="0"/>
            </a:endParaRPr>
          </a:p>
          <a:p>
            <a:pPr algn="ctr">
              <a:lnSpc>
                <a:spcPct val="120000"/>
              </a:lnSpc>
              <a:buNone/>
            </a:pPr>
            <a:r>
              <a:rPr lang="lv-LV" sz="4200" dirty="0" smtClean="0">
                <a:solidFill>
                  <a:srgbClr val="002060"/>
                </a:solidFill>
                <a:latin typeface="Times New Roman" pitchFamily="18" charset="0"/>
                <a:cs typeface="Times New Roman" pitchFamily="18" charset="0"/>
              </a:rPr>
              <a:t>Pašapziņa - apzinos </a:t>
            </a:r>
            <a:r>
              <a:rPr lang="lv-LV" sz="4200" i="1" dirty="0" smtClean="0">
                <a:solidFill>
                  <a:srgbClr val="002060"/>
                </a:solidFill>
                <a:latin typeface="Times New Roman" pitchFamily="18" charset="0"/>
                <a:cs typeface="Times New Roman" pitchFamily="18" charset="0"/>
              </a:rPr>
              <a:t>Kas es esmu </a:t>
            </a:r>
          </a:p>
          <a:p>
            <a:pPr algn="just">
              <a:lnSpc>
                <a:spcPct val="120000"/>
              </a:lnSpc>
              <a:buNone/>
            </a:pPr>
            <a:r>
              <a:rPr lang="lv-LV" sz="3200" i="1" dirty="0" smtClean="0">
                <a:latin typeface="Arial" pitchFamily="34" charset="0"/>
                <a:cs typeface="Arial" pitchFamily="34" charset="0"/>
              </a:rPr>
              <a:t>    </a:t>
            </a:r>
          </a:p>
          <a:p>
            <a:pPr marL="0" algn="just">
              <a:lnSpc>
                <a:spcPct val="120000"/>
              </a:lnSpc>
              <a:buNone/>
            </a:pPr>
            <a:r>
              <a:rPr lang="lv-LV" sz="3400" dirty="0" smtClean="0">
                <a:solidFill>
                  <a:srgbClr val="002060"/>
                </a:solidFill>
                <a:latin typeface="Times New Roman" pitchFamily="18" charset="0"/>
                <a:cs typeface="Times New Roman" pitchFamily="18" charset="0"/>
              </a:rPr>
              <a:t>Pašapziņas veidošanās ir saistīta ar dzimuma identitātes apzināšanos un attīstību – zināšanām un izpratnei par sevi, savu ķermeni un tajā norisošajiem fizioloģiskajiem procesiem un ar to saistītajām funkcijām un izjūtām </a:t>
            </a:r>
          </a:p>
          <a:p>
            <a:pPr algn="just"/>
            <a:endParaRPr lang="lv-LV" sz="3200" b="1" dirty="0" smtClean="0"/>
          </a:p>
          <a:p>
            <a:pPr algn="just">
              <a:buNone/>
            </a:pPr>
            <a:endParaRPr lang="lv-LV" b="1" dirty="0" smtClean="0">
              <a:latin typeface="Arial" pitchFamily="34" charset="0"/>
              <a:cs typeface="Arial" pitchFamily="34" charset="0"/>
            </a:endParaRPr>
          </a:p>
          <a:p>
            <a:pPr algn="just">
              <a:buNone/>
            </a:pPr>
            <a:r>
              <a:rPr lang="lv-LV" sz="3400" b="1" dirty="0" smtClean="0">
                <a:solidFill>
                  <a:srgbClr val="002060"/>
                </a:solidFill>
                <a:latin typeface="Times New Roman" pitchFamily="18" charset="0"/>
                <a:cs typeface="Times New Roman" pitchFamily="18" charset="0"/>
              </a:rPr>
              <a:t>Pašapziņas un pašcieņas trūkums cilvēkā veido tieksmi uz vardarbību.</a:t>
            </a:r>
          </a:p>
          <a:p>
            <a:pPr algn="just">
              <a:buNone/>
            </a:pPr>
            <a:r>
              <a:rPr lang="lv-LV" sz="3400" b="1" dirty="0" smtClean="0">
                <a:solidFill>
                  <a:srgbClr val="002060"/>
                </a:solidFill>
                <a:latin typeface="Times New Roman" pitchFamily="18" charset="0"/>
                <a:cs typeface="Times New Roman" pitchFamily="18" charset="0"/>
              </a:rPr>
              <a:t>Vardarbību veicina nepārliecināts un par sevi nedrošs cilvēks</a:t>
            </a:r>
          </a:p>
          <a:p>
            <a:pPr algn="just">
              <a:buNone/>
            </a:pPr>
            <a:endParaRPr lang="lv-LV"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14290"/>
            <a:ext cx="9144000" cy="990600"/>
          </a:xfrm>
        </p:spPr>
        <p:txBody>
          <a:bodyPr>
            <a:noAutofit/>
          </a:bodyPr>
          <a:lstStyle/>
          <a:p>
            <a:r>
              <a:rPr lang="lv-LV" sz="3800" dirty="0" smtClean="0">
                <a:solidFill>
                  <a:srgbClr val="002060"/>
                </a:solidFill>
                <a:latin typeface="Times New Roman" pitchFamily="18" charset="0"/>
                <a:cs typeface="Times New Roman" pitchFamily="18" charset="0"/>
              </a:rPr>
              <a:t>No zēna līdz vīrietim </a:t>
            </a:r>
            <a:br>
              <a:rPr lang="lv-LV" sz="3800" dirty="0" smtClean="0">
                <a:solidFill>
                  <a:srgbClr val="002060"/>
                </a:solidFill>
                <a:latin typeface="Times New Roman" pitchFamily="18" charset="0"/>
                <a:cs typeface="Times New Roman" pitchFamily="18" charset="0"/>
              </a:rPr>
            </a:br>
            <a:r>
              <a:rPr lang="lv-LV" sz="3800" dirty="0" smtClean="0">
                <a:solidFill>
                  <a:srgbClr val="002060"/>
                </a:solidFill>
                <a:latin typeface="Times New Roman" pitchFamily="18" charset="0"/>
                <a:cs typeface="Times New Roman" pitchFamily="18" charset="0"/>
              </a:rPr>
              <a:t>                             No meitenes līdz sievietei</a:t>
            </a:r>
            <a:endParaRPr lang="lv-LV" sz="3800"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323528" y="1700808"/>
            <a:ext cx="8424936" cy="3500462"/>
          </a:xfrm>
        </p:spPr>
        <p:txBody>
          <a:bodyPr>
            <a:normAutofit/>
          </a:bodyPr>
          <a:lstStyle/>
          <a:p>
            <a:pPr marL="0" indent="-457200" algn="just">
              <a:lnSpc>
                <a:spcPct val="110000"/>
              </a:lnSpc>
              <a:buSzPct val="120000"/>
              <a:buNone/>
            </a:pPr>
            <a:r>
              <a:rPr lang="lv-LV" sz="2800" dirty="0" smtClean="0">
                <a:solidFill>
                  <a:srgbClr val="002060"/>
                </a:solidFill>
                <a:latin typeface="Times New Roman" pitchFamily="18" charset="0"/>
                <a:cs typeface="Times New Roman" pitchFamily="18" charset="0"/>
              </a:rPr>
              <a:t>Mēs piedzimstam kā bērni un laika gaitā mums jākļūst pieaugušiem un jāuzņemas atbildība par savu dzīvi:</a:t>
            </a:r>
          </a:p>
          <a:p>
            <a:pPr marL="720000"/>
            <a:r>
              <a:rPr lang="lv-LV" sz="2100" dirty="0" smtClean="0">
                <a:solidFill>
                  <a:srgbClr val="002060"/>
                </a:solidFill>
                <a:latin typeface="Times New Roman" pitchFamily="18" charset="0"/>
                <a:cs typeface="Times New Roman" pitchFamily="18" charset="0"/>
              </a:rPr>
              <a:t>atbildēt par savu rīcību</a:t>
            </a:r>
          </a:p>
          <a:p>
            <a:pPr marL="720000"/>
            <a:r>
              <a:rPr lang="lv-LV" sz="2100" dirty="0" smtClean="0">
                <a:solidFill>
                  <a:srgbClr val="002060"/>
                </a:solidFill>
                <a:latin typeface="Times New Roman" pitchFamily="18" charset="0"/>
                <a:cs typeface="Times New Roman" pitchFamily="18" charset="0"/>
              </a:rPr>
              <a:t>spēt veidot mīlestības un cieņpilnas attiecības ar pretējo dzimumu, kurās vīrietis un sieviete spēj dalīties viens ar otru – savās emocijās, domās, jūtās un seksuālajā sfērā</a:t>
            </a:r>
          </a:p>
          <a:p>
            <a:pPr marL="720000"/>
            <a:r>
              <a:rPr lang="lv-LV" sz="2100" dirty="0" smtClean="0">
                <a:solidFill>
                  <a:srgbClr val="002060"/>
                </a:solidFill>
                <a:latin typeface="Times New Roman" pitchFamily="18" charset="0"/>
                <a:cs typeface="Times New Roman" pitchFamily="18" charset="0"/>
              </a:rPr>
              <a:t>mīlestībā veidot ģimeni, radīt un audzināt bērnus – turpināt dzimtu</a:t>
            </a:r>
          </a:p>
          <a:p>
            <a:pPr algn="ctr">
              <a:lnSpc>
                <a:spcPct val="110000"/>
              </a:lnSpc>
              <a:buNone/>
            </a:pPr>
            <a:endParaRPr lang="lv-LV" sz="1800" dirty="0" smtClean="0">
              <a:latin typeface="Arial" pitchFamily="34" charset="0"/>
              <a:cs typeface="Arial" pitchFamily="34" charset="0"/>
            </a:endParaRPr>
          </a:p>
          <a:p>
            <a:pPr>
              <a:buNone/>
            </a:pPr>
            <a:endParaRPr lang="lv-LV" dirty="0"/>
          </a:p>
        </p:txBody>
      </p:sp>
      <p:pic>
        <p:nvPicPr>
          <p:cNvPr id="2053" name="Picture 5"/>
          <p:cNvPicPr>
            <a:picLocks noChangeAspect="1" noChangeArrowheads="1"/>
          </p:cNvPicPr>
          <p:nvPr/>
        </p:nvPicPr>
        <p:blipFill>
          <a:blip r:embed="rId2" cstate="print"/>
          <a:srcRect/>
          <a:stretch>
            <a:fillRect/>
          </a:stretch>
        </p:blipFill>
        <p:spPr bwMode="auto">
          <a:xfrm>
            <a:off x="5364088" y="4683572"/>
            <a:ext cx="3528392" cy="1855135"/>
          </a:xfrm>
          <a:prstGeom prst="rect">
            <a:avLst/>
          </a:prstGeom>
          <a:noFill/>
          <a:ln w="9525">
            <a:noFill/>
            <a:miter lim="800000"/>
            <a:headEnd/>
            <a:tailEnd/>
          </a:ln>
        </p:spPr>
      </p:pic>
      <p:pic>
        <p:nvPicPr>
          <p:cNvPr id="2054" name="Picture 6"/>
          <p:cNvPicPr>
            <a:picLocks noChangeAspect="1" noChangeArrowheads="1"/>
          </p:cNvPicPr>
          <p:nvPr/>
        </p:nvPicPr>
        <p:blipFill>
          <a:blip r:embed="rId3" cstate="print"/>
          <a:srcRect/>
          <a:stretch>
            <a:fillRect/>
          </a:stretch>
        </p:blipFill>
        <p:spPr bwMode="auto">
          <a:xfrm>
            <a:off x="323527" y="4797152"/>
            <a:ext cx="3683039" cy="182192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solidFill>
                  <a:srgbClr val="002060"/>
                </a:solidFill>
                <a:latin typeface="Times New Roman" pitchFamily="18" charset="0"/>
                <a:cs typeface="Times New Roman" pitchFamily="18" charset="0"/>
              </a:rPr>
              <a:t>Tēvs un Māte</a:t>
            </a:r>
            <a:endParaRPr lang="lv-LV"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395536" y="1600200"/>
            <a:ext cx="8370512" cy="4781128"/>
          </a:xfrm>
        </p:spPr>
        <p:txBody>
          <a:bodyPr>
            <a:normAutofit fontScale="85000" lnSpcReduction="20000"/>
          </a:bodyPr>
          <a:lstStyle/>
          <a:p>
            <a:pPr marL="320400" fontAlgn="base"/>
            <a:r>
              <a:rPr lang="lv-LV" sz="2700" dirty="0" smtClean="0">
                <a:solidFill>
                  <a:srgbClr val="002060"/>
                </a:solidFill>
                <a:latin typeface="Times New Roman" pitchFamily="18" charset="0"/>
                <a:cs typeface="Times New Roman" pitchFamily="18" charset="0"/>
              </a:rPr>
              <a:t>Dzimumidentitātes apzināšanās un nostiprināšanās bērnībā – tas ir saistīts ar konkrētās dzimuma lomas attīstību, kad cilvēkam pieaugot, pienāk laiks radīt pēcnācējus un atbildēt par viņu audzināšanu</a:t>
            </a:r>
          </a:p>
          <a:p>
            <a:pPr marL="320400" fontAlgn="base"/>
            <a:r>
              <a:rPr lang="lv-LV" sz="2700" dirty="0" smtClean="0">
                <a:solidFill>
                  <a:srgbClr val="002060"/>
                </a:solidFill>
                <a:latin typeface="Times New Roman" pitchFamily="18" charset="0"/>
                <a:cs typeface="Times New Roman" pitchFamily="18" charset="0"/>
              </a:rPr>
              <a:t>Pre- un perinatālās psiholoģijas speciālisti ir atzinuši, ka grūtniecība un dzemdības  – tas ir svarīgs posms sievietes dzīvē</a:t>
            </a:r>
          </a:p>
          <a:p>
            <a:pPr marL="320400" fontAlgn="base"/>
            <a:r>
              <a:rPr lang="lv-LV" sz="2700" dirty="0" smtClean="0">
                <a:solidFill>
                  <a:srgbClr val="002060"/>
                </a:solidFill>
                <a:latin typeface="Times New Roman" pitchFamily="18" charset="0"/>
                <a:cs typeface="Times New Roman" pitchFamily="18" charset="0"/>
              </a:rPr>
              <a:t>Sievietes bioloģiskā un sociālā pieredze agrā bērnībā un jaunībā veido pamatu psihiskai un fiziskai veselībai, kas veicina mātes instinkta attīstību un spēju pildīt mātes lomu</a:t>
            </a:r>
          </a:p>
          <a:p>
            <a:pPr marL="320400" fontAlgn="base"/>
            <a:r>
              <a:rPr lang="lv-LV" sz="2700" dirty="0" smtClean="0">
                <a:solidFill>
                  <a:srgbClr val="002060"/>
                </a:solidFill>
                <a:latin typeface="Times New Roman" pitchFamily="18" charset="0"/>
                <a:cs typeface="Times New Roman" pitchFamily="18" charset="0"/>
              </a:rPr>
              <a:t>Savukārt zēni, izaugot par pieaugušiem vīriešiem, spēj uzņemties tēva lomu un funkcijas </a:t>
            </a:r>
          </a:p>
          <a:p>
            <a:pPr marL="320400" fontAlgn="base"/>
            <a:r>
              <a:rPr lang="lv-LV" sz="2700" dirty="0" smtClean="0">
                <a:solidFill>
                  <a:srgbClr val="002060"/>
                </a:solidFill>
                <a:latin typeface="Times New Roman" pitchFamily="18" charset="0"/>
                <a:cs typeface="Times New Roman" pitchFamily="18" charset="0"/>
              </a:rPr>
              <a:t>Sievišķās un vīrišķās identitātes formēšanās un labvēlīga attīstība ir ļoti būtisks faktors, kas veicina tēva un mātes lomas pieņemšanu sevī un realizāciju dzīvē </a:t>
            </a:r>
          </a:p>
          <a:p>
            <a:pPr fontAlgn="base"/>
            <a:endParaRPr lang="lv-LV" dirty="0" smtClean="0"/>
          </a:p>
          <a:p>
            <a:pPr>
              <a:buNone/>
            </a:pPr>
            <a:endParaRPr lang="lv-LV" dirty="0" smtClean="0"/>
          </a:p>
          <a:p>
            <a:pPr>
              <a:buNone/>
            </a:pPr>
            <a:endParaRPr lang="lv-LV"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solidFill>
                  <a:srgbClr val="002060"/>
                </a:solidFill>
                <a:latin typeface="Times New Roman" pitchFamily="18" charset="0"/>
                <a:cs typeface="Times New Roman" pitchFamily="18" charset="0"/>
              </a:rPr>
              <a:t>Laulība</a:t>
            </a:r>
            <a:endParaRPr lang="lv-LV"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0" y="1500174"/>
            <a:ext cx="9144000" cy="5214974"/>
          </a:xfrm>
        </p:spPr>
        <p:txBody>
          <a:bodyPr>
            <a:normAutofit fontScale="92500" lnSpcReduction="20000"/>
          </a:bodyPr>
          <a:lstStyle/>
          <a:p>
            <a:pPr algn="ctr">
              <a:lnSpc>
                <a:spcPct val="120000"/>
              </a:lnSpc>
              <a:buNone/>
            </a:pPr>
            <a:r>
              <a:rPr lang="lv-LV" sz="1800" b="1" dirty="0" smtClean="0">
                <a:solidFill>
                  <a:srgbClr val="002060"/>
                </a:solidFill>
                <a:latin typeface="Times New Roman" pitchFamily="18" charset="0"/>
                <a:cs typeface="Times New Roman" pitchFamily="18" charset="0"/>
              </a:rPr>
              <a:t>Vīrieša un sievietes attiecības – dzīvības eksistences pamats:</a:t>
            </a:r>
            <a:endParaRPr lang="lv-LV" sz="1800" i="1" dirty="0" smtClean="0">
              <a:solidFill>
                <a:srgbClr val="002060"/>
              </a:solidFill>
              <a:latin typeface="Times New Roman" pitchFamily="18" charset="0"/>
              <a:cs typeface="Times New Roman" pitchFamily="18" charset="0"/>
            </a:endParaRPr>
          </a:p>
          <a:p>
            <a:pPr algn="ctr">
              <a:lnSpc>
                <a:spcPct val="120000"/>
              </a:lnSpc>
              <a:buNone/>
            </a:pPr>
            <a:r>
              <a:rPr lang="lv-LV" sz="1600" dirty="0" smtClean="0">
                <a:solidFill>
                  <a:srgbClr val="002060"/>
                </a:solidFill>
                <a:latin typeface="Times New Roman" pitchFamily="18" charset="0"/>
                <a:cs typeface="Times New Roman" pitchFamily="18" charset="0"/>
              </a:rPr>
              <a:t>Dzimumu pretnostatījums liek cilvēkam meklēt vienotību īpašā veidā – mīlestībā saplūstot ar pretējo dzimumu. </a:t>
            </a:r>
          </a:p>
          <a:p>
            <a:pPr algn="ctr">
              <a:lnSpc>
                <a:spcPct val="120000"/>
              </a:lnSpc>
              <a:buNone/>
            </a:pPr>
            <a:r>
              <a:rPr lang="lv-LV" sz="1600" u="sng" dirty="0" smtClean="0">
                <a:solidFill>
                  <a:srgbClr val="002060"/>
                </a:solidFill>
                <a:latin typeface="Times New Roman" pitchFamily="18" charset="0"/>
                <a:cs typeface="Times New Roman" pitchFamily="18" charset="0"/>
              </a:rPr>
              <a:t>Mīlestībā starp vīrieti un sievieti rodas jauna dzīvība – cilvēks</a:t>
            </a:r>
            <a:r>
              <a:rPr lang="lv-LV" sz="1600" dirty="0" smtClean="0">
                <a:solidFill>
                  <a:srgbClr val="002060"/>
                </a:solidFill>
                <a:latin typeface="Times New Roman" pitchFamily="18" charset="0"/>
                <a:cs typeface="Times New Roman" pitchFamily="18" charset="0"/>
              </a:rPr>
              <a:t>.</a:t>
            </a:r>
            <a:r>
              <a:rPr lang="en-AU" sz="1600" dirty="0" smtClean="0">
                <a:solidFill>
                  <a:srgbClr val="002060"/>
                </a:solidFill>
                <a:latin typeface="Times New Roman" pitchFamily="18" charset="0"/>
                <a:cs typeface="Times New Roman" pitchFamily="18" charset="0"/>
              </a:rPr>
              <a:t> </a:t>
            </a:r>
            <a:r>
              <a:rPr lang="lv-LV" sz="1600" dirty="0" smtClean="0">
                <a:solidFill>
                  <a:srgbClr val="002060"/>
                </a:solidFill>
                <a:latin typeface="Times New Roman" pitchFamily="18" charset="0"/>
                <a:cs typeface="Times New Roman" pitchFamily="18" charset="0"/>
              </a:rPr>
              <a:t>(Tas ir acīmredzams tajā bioloģiskajā faktā, ka spermatozoīda un olšūnas savienošanās ir nosacījums bērna dzimšanai)</a:t>
            </a:r>
          </a:p>
          <a:p>
            <a:pPr algn="ctr">
              <a:buNone/>
            </a:pPr>
            <a:endParaRPr lang="lv-LV" sz="1500" b="1" dirty="0" smtClean="0">
              <a:latin typeface="Arial" pitchFamily="34" charset="0"/>
              <a:cs typeface="Arial" pitchFamily="34" charset="0"/>
            </a:endParaRPr>
          </a:p>
          <a:p>
            <a:pPr algn="ctr">
              <a:buNone/>
            </a:pPr>
            <a:r>
              <a:rPr lang="lv-LV" sz="1600" b="1" dirty="0" smtClean="0">
                <a:solidFill>
                  <a:srgbClr val="002060"/>
                </a:solidFill>
                <a:latin typeface="Times New Roman" pitchFamily="18" charset="0"/>
                <a:cs typeface="Times New Roman" pitchFamily="18" charset="0"/>
              </a:rPr>
              <a:t>Dzimuma identitāte </a:t>
            </a:r>
            <a:r>
              <a:rPr lang="lv-LV" sz="1500" dirty="0" smtClean="0">
                <a:latin typeface="Times New Roman" pitchFamily="18" charset="0"/>
                <a:cs typeface="Times New Roman" pitchFamily="18" charset="0"/>
              </a:rPr>
              <a:t>- </a:t>
            </a:r>
            <a:r>
              <a:rPr lang="lv-LV" sz="1500" dirty="0" smtClean="0">
                <a:solidFill>
                  <a:srgbClr val="0070C0"/>
                </a:solidFill>
                <a:latin typeface="Times New Roman" pitchFamily="18" charset="0"/>
                <a:cs typeface="Times New Roman" pitchFamily="18" charset="0"/>
              </a:rPr>
              <a:t>prāta un ķermeņa savstarpējo attiecību mijiedarbība iespaido cilvēka psihi, kurai ir svarīga loma </a:t>
            </a:r>
            <a:r>
              <a:rPr lang="lv-LV" sz="1500" u="sng" dirty="0" smtClean="0">
                <a:solidFill>
                  <a:srgbClr val="0070C0"/>
                </a:solidFill>
                <a:latin typeface="Times New Roman" pitchFamily="18" charset="0"/>
                <a:cs typeface="Times New Roman" pitchFamily="18" charset="0"/>
              </a:rPr>
              <a:t>emocionālo un psihosomatisko </a:t>
            </a:r>
            <a:r>
              <a:rPr lang="lv-LV" sz="1500" dirty="0" smtClean="0">
                <a:solidFill>
                  <a:srgbClr val="0070C0"/>
                </a:solidFill>
                <a:latin typeface="Times New Roman" pitchFamily="18" charset="0"/>
                <a:cs typeface="Times New Roman" pitchFamily="18" charset="0"/>
              </a:rPr>
              <a:t>problēmu </a:t>
            </a:r>
            <a:r>
              <a:rPr lang="lv-LV" sz="1500" dirty="0" err="1" smtClean="0">
                <a:solidFill>
                  <a:srgbClr val="0070C0"/>
                </a:solidFill>
                <a:latin typeface="Times New Roman" pitchFamily="18" charset="0"/>
                <a:cs typeface="Times New Roman" pitchFamily="18" charset="0"/>
              </a:rPr>
              <a:t>psihoģenēzē</a:t>
            </a:r>
            <a:r>
              <a:rPr lang="lv-LV" sz="1500" dirty="0" smtClean="0">
                <a:solidFill>
                  <a:srgbClr val="0070C0"/>
                </a:solidFill>
                <a:latin typeface="Times New Roman" pitchFamily="18" charset="0"/>
                <a:cs typeface="Times New Roman" pitchFamily="18" charset="0"/>
              </a:rPr>
              <a:t>. </a:t>
            </a:r>
          </a:p>
          <a:p>
            <a:pPr algn="ctr">
              <a:buNone/>
            </a:pPr>
            <a:endParaRPr lang="lv-LV" sz="1800" b="1" dirty="0" smtClean="0">
              <a:latin typeface="Arial" pitchFamily="34" charset="0"/>
              <a:cs typeface="Arial" pitchFamily="34" charset="0"/>
            </a:endParaRPr>
          </a:p>
          <a:p>
            <a:pPr algn="ctr">
              <a:buNone/>
            </a:pPr>
            <a:r>
              <a:rPr lang="lv-LV" sz="1800" b="1" dirty="0" smtClean="0">
                <a:solidFill>
                  <a:srgbClr val="002060"/>
                </a:solidFill>
                <a:latin typeface="Times New Roman" pitchFamily="18" charset="0"/>
                <a:cs typeface="Times New Roman" pitchFamily="18" charset="0"/>
              </a:rPr>
              <a:t>Lai dzimtu un  augtu veselīgi bērni ir nepieciešama labvēlīga emocionālā vide ģimenē - veselīgs morāli-psiholoģiskais klimats  </a:t>
            </a:r>
          </a:p>
          <a:p>
            <a:pPr algn="ctr">
              <a:buNone/>
            </a:pPr>
            <a:endParaRPr lang="lv-LV" sz="1800" b="1" dirty="0" smtClean="0">
              <a:latin typeface="Arial" pitchFamily="34" charset="0"/>
              <a:cs typeface="Arial" pitchFamily="34" charset="0"/>
            </a:endParaRPr>
          </a:p>
          <a:p>
            <a:pPr marL="320400" algn="just">
              <a:lnSpc>
                <a:spcPct val="90000"/>
              </a:lnSpc>
            </a:pPr>
            <a:r>
              <a:rPr lang="lv-LV" sz="1600" dirty="0" smtClean="0">
                <a:solidFill>
                  <a:srgbClr val="002060"/>
                </a:solidFill>
                <a:latin typeface="Times New Roman" pitchFamily="18" charset="0"/>
                <a:cs typeface="Times New Roman" pitchFamily="18" charset="0"/>
              </a:rPr>
              <a:t>Savstarpējā palīdzība un psiholoģiskais komforts ir viens no būtiskiem aspektiem partnerattiecību, laulības veidošanā, noturībā un ģimenes vienotības veicināšanā.</a:t>
            </a:r>
          </a:p>
          <a:p>
            <a:pPr marL="320400" algn="just">
              <a:lnSpc>
                <a:spcPct val="90000"/>
              </a:lnSpc>
            </a:pPr>
            <a:r>
              <a:rPr lang="en-AU" sz="1600" b="1" dirty="0" smtClean="0">
                <a:solidFill>
                  <a:srgbClr val="002060"/>
                </a:solidFill>
                <a:latin typeface="Times New Roman" pitchFamily="18" charset="0"/>
                <a:cs typeface="Times New Roman" pitchFamily="18" charset="0"/>
              </a:rPr>
              <a:t>E</a:t>
            </a:r>
            <a:r>
              <a:rPr lang="lv-LV" sz="1600" b="1" dirty="0" smtClean="0">
                <a:solidFill>
                  <a:srgbClr val="002060"/>
                </a:solidFill>
                <a:latin typeface="Times New Roman" pitchFamily="18" charset="0"/>
                <a:cs typeface="Times New Roman" pitchFamily="18" charset="0"/>
              </a:rPr>
              <a:t>mocionāli labvēlīga vide laulāto starpā var veicināt vēlmi radīt pēcnācējus, kā arī uzņemties atbildību viņu audzināšanā.  </a:t>
            </a:r>
          </a:p>
          <a:p>
            <a:pPr marL="320400" algn="just">
              <a:lnSpc>
                <a:spcPct val="90000"/>
              </a:lnSpc>
            </a:pPr>
            <a:r>
              <a:rPr lang="lv-LV" sz="1600" dirty="0" smtClean="0">
                <a:solidFill>
                  <a:srgbClr val="002060"/>
                </a:solidFill>
                <a:latin typeface="Times New Roman" pitchFamily="18" charset="0"/>
                <a:cs typeface="Times New Roman" pitchFamily="18" charset="0"/>
              </a:rPr>
              <a:t>Laulības ilgtspējību veicina prasme pārvaldīt savas emocijas un risināt radušos konfliktus. Stresa pārdzīvojums un spēja pārvarēt to ir nosacījums spējai būt par vecākiem. (</a:t>
            </a:r>
            <a:r>
              <a:rPr lang="lv-LV" sz="1600" dirty="0" err="1" smtClean="0">
                <a:solidFill>
                  <a:srgbClr val="002060"/>
                </a:solidFill>
                <a:latin typeface="Times New Roman" pitchFamily="18" charset="0"/>
                <a:cs typeface="Times New Roman" pitchFamily="18" charset="0"/>
              </a:rPr>
              <a:t>Neff</a:t>
            </a:r>
            <a:r>
              <a:rPr lang="lv-LV" sz="1600" dirty="0" smtClean="0">
                <a:solidFill>
                  <a:srgbClr val="002060"/>
                </a:solidFill>
                <a:latin typeface="Times New Roman" pitchFamily="18" charset="0"/>
                <a:cs typeface="Times New Roman" pitchFamily="18" charset="0"/>
              </a:rPr>
              <a:t> &amp; </a:t>
            </a:r>
            <a:r>
              <a:rPr lang="lv-LV" sz="1600" dirty="0" err="1" smtClean="0">
                <a:solidFill>
                  <a:srgbClr val="002060"/>
                </a:solidFill>
                <a:latin typeface="Times New Roman" pitchFamily="18" charset="0"/>
                <a:cs typeface="Times New Roman" pitchFamily="18" charset="0"/>
              </a:rPr>
              <a:t>Broady</a:t>
            </a:r>
            <a:r>
              <a:rPr lang="lv-LV" sz="1600" dirty="0" smtClean="0">
                <a:solidFill>
                  <a:srgbClr val="002060"/>
                </a:solidFill>
                <a:latin typeface="Times New Roman" pitchFamily="18" charset="0"/>
                <a:cs typeface="Times New Roman" pitchFamily="18" charset="0"/>
              </a:rPr>
              <a:t>, 2011)</a:t>
            </a:r>
          </a:p>
          <a:p>
            <a:pPr algn="ctr">
              <a:buNone/>
            </a:pPr>
            <a:endParaRPr lang="lv-LV" sz="1800" b="1" i="1" dirty="0" smtClean="0">
              <a:latin typeface="Arial" pitchFamily="34" charset="0"/>
              <a:cs typeface="Arial" pitchFamily="34" charset="0"/>
            </a:endParaRPr>
          </a:p>
          <a:p>
            <a:pPr algn="ctr">
              <a:buNone/>
            </a:pPr>
            <a:r>
              <a:rPr lang="lv-LV" sz="2200" b="1" u="sng" dirty="0" smtClean="0">
                <a:solidFill>
                  <a:srgbClr val="002060"/>
                </a:solidFill>
                <a:latin typeface="Times New Roman" pitchFamily="18" charset="0"/>
                <a:cs typeface="Times New Roman" pitchFamily="18" charset="0"/>
              </a:rPr>
              <a:t>Emocionālā komforta iztrūkums noved pie izolētības stāvokļa,</a:t>
            </a:r>
            <a:r>
              <a:rPr lang="en-AU" sz="2200" b="1" u="sng" dirty="0" smtClean="0">
                <a:solidFill>
                  <a:srgbClr val="002060"/>
                </a:solidFill>
                <a:latin typeface="Times New Roman" pitchFamily="18" charset="0"/>
                <a:cs typeface="Times New Roman" pitchFamily="18" charset="0"/>
              </a:rPr>
              <a:t> </a:t>
            </a:r>
            <a:r>
              <a:rPr lang="lv-LV" sz="2200" b="1" u="sng" dirty="0" smtClean="0">
                <a:solidFill>
                  <a:srgbClr val="002060"/>
                </a:solidFill>
                <a:latin typeface="Times New Roman" pitchFamily="18" charset="0"/>
                <a:cs typeface="Times New Roman" pitchFamily="18" charset="0"/>
              </a:rPr>
              <a:t>kas veicina emocionālas ciešanas un var veicināt sociālas un uzvedības veselības problēmas.</a:t>
            </a:r>
          </a:p>
          <a:p>
            <a:pPr>
              <a:buNone/>
            </a:pPr>
            <a:endParaRPr lang="lv-LV" sz="1800" u="sng"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solidFill>
                  <a:srgbClr val="002060"/>
                </a:solidFill>
                <a:latin typeface="Times New Roman" pitchFamily="18" charset="0"/>
                <a:cs typeface="Times New Roman" pitchFamily="18" charset="0"/>
              </a:rPr>
              <a:t>Ģimene</a:t>
            </a:r>
          </a:p>
        </p:txBody>
      </p:sp>
      <p:sp>
        <p:nvSpPr>
          <p:cNvPr id="3" name="Content Placeholder 2"/>
          <p:cNvSpPr>
            <a:spLocks noGrp="1"/>
          </p:cNvSpPr>
          <p:nvPr>
            <p:ph sz="quarter" idx="1"/>
          </p:nvPr>
        </p:nvSpPr>
        <p:spPr>
          <a:xfrm>
            <a:off x="214282" y="1600200"/>
            <a:ext cx="8715436" cy="4972072"/>
          </a:xfrm>
        </p:spPr>
        <p:txBody>
          <a:bodyPr>
            <a:normAutofit/>
          </a:bodyPr>
          <a:lstStyle/>
          <a:p>
            <a:r>
              <a:rPr lang="lv-LV" sz="1800" dirty="0" smtClean="0">
                <a:solidFill>
                  <a:srgbClr val="002060"/>
                </a:solidFill>
                <a:latin typeface="Times New Roman" pitchFamily="18" charset="0"/>
                <a:cs typeface="Times New Roman" pitchFamily="18" charset="0"/>
              </a:rPr>
              <a:t>Veselīgai bērnu attīstībai ir vajadzīgi abi vecāki – tēvs un māte, lai bērns gūtu priekšstatu par divu pretēja dzimuma cilvēku atzīšanu un visdziļāko garīgās tuvības esamību – savstarpēju uzticēšanos, dalīšanos ar visdziļākajām domām un jūtām, iejūtību, rūpēm un maigumu. </a:t>
            </a:r>
          </a:p>
          <a:p>
            <a:r>
              <a:rPr lang="lv-LV" sz="1800" dirty="0" smtClean="0">
                <a:solidFill>
                  <a:srgbClr val="002060"/>
                </a:solidFill>
                <a:latin typeface="Times New Roman" pitchFamily="18" charset="0"/>
                <a:cs typeface="Times New Roman" pitchFamily="18" charset="0"/>
              </a:rPr>
              <a:t>Ja bērns piedzīvo veselīgas vīrieša un sievietes attiecības, kuri ir viņa tēvs un māte, piedzīvo pilnu un pilnvērtīgu ģimeni, tas ļauj bērnam izprast pretējā dzimuma atzīšanas un kopā dzīvošanas mākslu, kas nākotnē sekmē personas stabilitāti attiecībās.</a:t>
            </a:r>
          </a:p>
          <a:p>
            <a:r>
              <a:rPr lang="lv-LV" sz="1800" dirty="0" smtClean="0">
                <a:solidFill>
                  <a:srgbClr val="002060"/>
                </a:solidFill>
                <a:latin typeface="Times New Roman" pitchFamily="18" charset="0"/>
                <a:cs typeface="Times New Roman" pitchFamily="18" charset="0"/>
              </a:rPr>
              <a:t>Bērnam pieaugot, pienāk laiks dibināt savu ģimeni, radīt pēcnācējus un kļūt par vecākiem.</a:t>
            </a:r>
          </a:p>
          <a:p>
            <a:r>
              <a:rPr lang="lv-LV" sz="1800" dirty="0" smtClean="0">
                <a:solidFill>
                  <a:srgbClr val="002060"/>
                </a:solidFill>
                <a:latin typeface="Times New Roman" pitchFamily="18" charset="0"/>
                <a:cs typeface="Times New Roman" pitchFamily="18" charset="0"/>
              </a:rPr>
              <a:t> Šī </a:t>
            </a:r>
            <a:r>
              <a:rPr lang="lv-LV" sz="1800" u="sng" dirty="0" smtClean="0">
                <a:solidFill>
                  <a:srgbClr val="002060"/>
                </a:solidFill>
                <a:latin typeface="Times New Roman" pitchFamily="18" charset="0"/>
                <a:cs typeface="Times New Roman" pitchFamily="18" charset="0"/>
              </a:rPr>
              <a:t>pozitīvā dzimumu dualitātes</a:t>
            </a:r>
            <a:r>
              <a:rPr lang="lv-LV" sz="1800" dirty="0" smtClean="0">
                <a:solidFill>
                  <a:srgbClr val="002060"/>
                </a:solidFill>
                <a:latin typeface="Times New Roman" pitchFamily="18" charset="0"/>
                <a:cs typeface="Times New Roman" pitchFamily="18" charset="0"/>
              </a:rPr>
              <a:t> pieredze vecāku ģimenē:</a:t>
            </a:r>
          </a:p>
          <a:p>
            <a:pPr marL="468000">
              <a:buNone/>
            </a:pPr>
            <a:r>
              <a:rPr lang="en-AU" sz="1800" dirty="0" smtClean="0">
                <a:latin typeface="Arial" pitchFamily="34" charset="0"/>
                <a:cs typeface="Arial" pitchFamily="34" charset="0"/>
              </a:rPr>
              <a:t>	</a:t>
            </a:r>
            <a:r>
              <a:rPr lang="lv-LV" sz="1800" dirty="0" smtClean="0">
                <a:solidFill>
                  <a:srgbClr val="002060"/>
                </a:solidFill>
                <a:latin typeface="Times New Roman" pitchFamily="18" charset="0"/>
                <a:cs typeface="Times New Roman" pitchFamily="18" charset="0"/>
              </a:rPr>
              <a:t>1- veicina bērnā seksuālā atšķirīguma pieņemšanu, izpratni par pēcnācēju radīšanu un pēctecību, tēva un mātes  lomu un funkcijām bērna audzināšanā. </a:t>
            </a:r>
          </a:p>
          <a:p>
            <a:pPr marL="468000">
              <a:buNone/>
            </a:pPr>
            <a:r>
              <a:rPr lang="en-AU" sz="1800" dirty="0" smtClean="0">
                <a:solidFill>
                  <a:srgbClr val="002060"/>
                </a:solidFill>
                <a:latin typeface="Times New Roman" pitchFamily="18" charset="0"/>
                <a:cs typeface="Times New Roman" pitchFamily="18" charset="0"/>
              </a:rPr>
              <a:t>	</a:t>
            </a:r>
            <a:r>
              <a:rPr lang="lv-LV" sz="1800" dirty="0" smtClean="0">
                <a:solidFill>
                  <a:srgbClr val="002060"/>
                </a:solidFill>
                <a:latin typeface="Times New Roman" pitchFamily="18" charset="0"/>
                <a:cs typeface="Times New Roman" pitchFamily="18" charset="0"/>
              </a:rPr>
              <a:t>2</a:t>
            </a:r>
            <a:r>
              <a:rPr lang="en-AU" sz="1800" dirty="0" smtClean="0">
                <a:solidFill>
                  <a:srgbClr val="002060"/>
                </a:solidFill>
                <a:latin typeface="Times New Roman" pitchFamily="18" charset="0"/>
                <a:cs typeface="Times New Roman" pitchFamily="18" charset="0"/>
              </a:rPr>
              <a:t> </a:t>
            </a:r>
            <a:r>
              <a:rPr lang="lv-LV" sz="1800" dirty="0" smtClean="0">
                <a:solidFill>
                  <a:srgbClr val="002060"/>
                </a:solidFill>
                <a:latin typeface="Times New Roman" pitchFamily="18" charset="0"/>
                <a:cs typeface="Times New Roman" pitchFamily="18" charset="0"/>
              </a:rPr>
              <a:t>- veicina ģimenes vērtības nozīmi un iekļaušanos ģimenes vēsturē, kam ir būtiska nozīme paaudžu pēctecības sfērā – </a:t>
            </a:r>
            <a:r>
              <a:rPr lang="lv-LV" sz="1800" b="1" u="sng" dirty="0" smtClean="0">
                <a:solidFill>
                  <a:srgbClr val="002060"/>
                </a:solidFill>
                <a:latin typeface="Times New Roman" pitchFamily="18" charset="0"/>
                <a:cs typeface="Times New Roman" pitchFamily="18" charset="0"/>
              </a:rPr>
              <a:t>bērnu radīšanā un audzināšanā,</a:t>
            </a:r>
            <a:r>
              <a:rPr lang="en-AU" sz="1800" b="1" u="sng" dirty="0" smtClean="0">
                <a:solidFill>
                  <a:srgbClr val="002060"/>
                </a:solidFill>
                <a:latin typeface="Times New Roman" pitchFamily="18" charset="0"/>
                <a:cs typeface="Times New Roman" pitchFamily="18" charset="0"/>
              </a:rPr>
              <a:t> </a:t>
            </a:r>
            <a:r>
              <a:rPr lang="lv-LV" sz="1800" b="1" u="sng" dirty="0" smtClean="0">
                <a:solidFill>
                  <a:srgbClr val="002060"/>
                </a:solidFill>
                <a:latin typeface="Times New Roman" pitchFamily="18" charset="0"/>
                <a:cs typeface="Times New Roman" pitchFamily="18" charset="0"/>
              </a:rPr>
              <a:t>paaudžu maiņā un arī nācijas pastāvēšanā.  </a:t>
            </a:r>
          </a:p>
          <a:p>
            <a:pPr>
              <a:buNone/>
            </a:pPr>
            <a:endParaRPr lang="lv-LV"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solidFill>
                  <a:srgbClr val="002060"/>
                </a:solidFill>
                <a:latin typeface="Times New Roman" pitchFamily="18" charset="0"/>
                <a:cs typeface="Times New Roman" pitchFamily="18" charset="0"/>
              </a:rPr>
              <a:t>Nepilna ģimene</a:t>
            </a:r>
            <a:endParaRPr lang="lv-LV"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612648" y="1600200"/>
            <a:ext cx="8153400" cy="5069160"/>
          </a:xfrm>
        </p:spPr>
        <p:txBody>
          <a:bodyPr>
            <a:normAutofit fontScale="85000" lnSpcReduction="20000"/>
          </a:bodyPr>
          <a:lstStyle/>
          <a:p>
            <a:pPr>
              <a:buNone/>
            </a:pPr>
            <a:r>
              <a:rPr lang="lv-LV" sz="3400" b="1" dirty="0" smtClean="0">
                <a:solidFill>
                  <a:srgbClr val="002060"/>
                </a:solidFill>
                <a:latin typeface="Times New Roman" pitchFamily="18" charset="0"/>
                <a:cs typeface="Times New Roman" pitchFamily="18" charset="0"/>
              </a:rPr>
              <a:t>Ja bērnu audzina tikai māte, </a:t>
            </a:r>
          </a:p>
          <a:p>
            <a:r>
              <a:rPr lang="lv-LV" sz="2800" u="sng" dirty="0" smtClean="0">
                <a:solidFill>
                  <a:srgbClr val="002060"/>
                </a:solidFill>
                <a:latin typeface="Times New Roman" pitchFamily="18" charset="0"/>
                <a:cs typeface="Times New Roman" pitchFamily="18" charset="0"/>
              </a:rPr>
              <a:t>bērnam veidojas relatīvi noturīga izpratne, priekšstats par bērna un viena vecāka attiecībām</a:t>
            </a:r>
            <a:r>
              <a:rPr lang="lv-LV" sz="2800" dirty="0" smtClean="0">
                <a:solidFill>
                  <a:srgbClr val="002060"/>
                </a:solidFill>
                <a:latin typeface="Times New Roman" pitchFamily="18" charset="0"/>
                <a:cs typeface="Times New Roman" pitchFamily="18" charset="0"/>
              </a:rPr>
              <a:t> </a:t>
            </a:r>
          </a:p>
          <a:p>
            <a:r>
              <a:rPr lang="lv-LV" sz="2800" dirty="0" smtClean="0">
                <a:solidFill>
                  <a:srgbClr val="002060"/>
                </a:solidFill>
                <a:latin typeface="Times New Roman" pitchFamily="18" charset="0"/>
                <a:cs typeface="Times New Roman" pitchFamily="18" charset="0"/>
              </a:rPr>
              <a:t>bērnam tiek liegta iespēja iepazīt attiecību duālo formu - priekšstatu par vīrieša un sievietes attiecībām</a:t>
            </a:r>
            <a:r>
              <a:rPr lang="en-AU" sz="2800" dirty="0" smtClean="0">
                <a:solidFill>
                  <a:srgbClr val="002060"/>
                </a:solidFill>
                <a:latin typeface="Times New Roman" pitchFamily="18" charset="0"/>
                <a:cs typeface="Times New Roman" pitchFamily="18" charset="0"/>
              </a:rPr>
              <a:t>.</a:t>
            </a:r>
            <a:r>
              <a:rPr lang="lv-LV" sz="2800" dirty="0" smtClean="0">
                <a:solidFill>
                  <a:srgbClr val="002060"/>
                </a:solidFill>
                <a:latin typeface="Times New Roman" pitchFamily="18" charset="0"/>
                <a:cs typeface="Times New Roman" pitchFamily="18" charset="0"/>
              </a:rPr>
              <a:t> </a:t>
            </a:r>
            <a:endParaRPr lang="en-AU" sz="2800" dirty="0" smtClean="0">
              <a:solidFill>
                <a:srgbClr val="002060"/>
              </a:solidFill>
              <a:latin typeface="Times New Roman" pitchFamily="18" charset="0"/>
              <a:cs typeface="Times New Roman" pitchFamily="18" charset="0"/>
            </a:endParaRPr>
          </a:p>
          <a:p>
            <a:pPr>
              <a:buFont typeface="Wingdings"/>
              <a:buChar char="à"/>
            </a:pPr>
            <a:r>
              <a:rPr lang="lv-LV" sz="2800" dirty="0" smtClean="0">
                <a:solidFill>
                  <a:srgbClr val="002060"/>
                </a:solidFill>
                <a:latin typeface="Times New Roman" pitchFamily="18" charset="0"/>
                <a:cs typeface="Times New Roman" pitchFamily="18" charset="0"/>
              </a:rPr>
              <a:t>Šāda bērnības pieredze nepilnas ģimenes modelī, kur tiek piedzīvotas mātes un bērna attiecības, iztrūkstot pilnvērtīgas </a:t>
            </a:r>
            <a:r>
              <a:rPr lang="lv-LV" sz="2800" u="sng" dirty="0" smtClean="0">
                <a:solidFill>
                  <a:srgbClr val="002060"/>
                </a:solidFill>
                <a:latin typeface="Times New Roman" pitchFamily="18" charset="0"/>
                <a:cs typeface="Times New Roman" pitchFamily="18" charset="0"/>
              </a:rPr>
              <a:t>dzimumsocializācijas</a:t>
            </a:r>
            <a:r>
              <a:rPr lang="lv-LV" sz="2800" dirty="0" smtClean="0">
                <a:solidFill>
                  <a:srgbClr val="002060"/>
                </a:solidFill>
                <a:latin typeface="Times New Roman" pitchFamily="18" charset="0"/>
                <a:cs typeface="Times New Roman" pitchFamily="18" charset="0"/>
              </a:rPr>
              <a:t> pieredzei, – nākotnē var </a:t>
            </a:r>
            <a:r>
              <a:rPr lang="lv-LV" sz="2800" b="1" dirty="0" smtClean="0">
                <a:solidFill>
                  <a:srgbClr val="002060"/>
                </a:solidFill>
                <a:latin typeface="Times New Roman" pitchFamily="18" charset="0"/>
                <a:cs typeface="Times New Roman" pitchFamily="18" charset="0"/>
              </a:rPr>
              <a:t>radīt grūtības saskarsmē ar pretējo dzimumu. </a:t>
            </a:r>
          </a:p>
          <a:p>
            <a:pPr>
              <a:buFont typeface="Wingdings"/>
              <a:buChar char="à"/>
            </a:pPr>
            <a:r>
              <a:rPr lang="lv-LV" sz="2800" dirty="0" smtClean="0">
                <a:solidFill>
                  <a:srgbClr val="002060"/>
                </a:solidFill>
                <a:latin typeface="Times New Roman" pitchFamily="18" charset="0"/>
                <a:cs typeface="Times New Roman" pitchFamily="18" charset="0"/>
              </a:rPr>
              <a:t>Pieaugušā vecumā var tikt veidotas nevis sievietes un vīrieša, bet ”mātes /bērna” attiecības, kā rezultātā var veidoties emocionālas dabas un uzvedības problēmas.</a:t>
            </a:r>
          </a:p>
          <a:p>
            <a:pPr>
              <a:buFont typeface="Wingdings"/>
              <a:buChar char="à"/>
            </a:pPr>
            <a:r>
              <a:rPr lang="lv-LV" sz="2800" dirty="0" smtClean="0">
                <a:solidFill>
                  <a:srgbClr val="002060"/>
                </a:solidFill>
                <a:latin typeface="Times New Roman" pitchFamily="18" charset="0"/>
                <a:cs typeface="Times New Roman" pitchFamily="18" charset="0"/>
              </a:rPr>
              <a:t>Tiek apdraudēta veselīga dzimumsocializācija, kas var radīt nopietnas novirzes uzvedībā un savstarpējā saskarsmē. </a:t>
            </a:r>
            <a:endParaRPr lang="en-AU" sz="2800" dirty="0" smtClean="0">
              <a:solidFill>
                <a:srgbClr val="002060"/>
              </a:solidFill>
              <a:latin typeface="Times New Roman" pitchFamily="18" charset="0"/>
              <a:cs typeface="Times New Roman" pitchFamily="18" charset="0"/>
            </a:endParaRPr>
          </a:p>
          <a:p>
            <a:pPr>
              <a:buNone/>
            </a:pPr>
            <a:endParaRPr lang="lv-LV"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solidFill>
                  <a:srgbClr val="002060"/>
                </a:solidFill>
                <a:latin typeface="Times New Roman" pitchFamily="18" charset="0"/>
                <a:cs typeface="Times New Roman" pitchFamily="18" charset="0"/>
              </a:rPr>
              <a:t>Vecāki</a:t>
            </a:r>
            <a:endParaRPr lang="lv-LV"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buNone/>
            </a:pPr>
            <a:endParaRPr lang="lv-LV" sz="2200" dirty="0" smtClean="0">
              <a:latin typeface="Arial" pitchFamily="34" charset="0"/>
              <a:cs typeface="Arial" pitchFamily="34" charset="0"/>
            </a:endParaRPr>
          </a:p>
          <a:p>
            <a:pPr marL="0">
              <a:buNone/>
            </a:pPr>
            <a:r>
              <a:rPr lang="lv-LV" sz="2200" u="sng" dirty="0" smtClean="0">
                <a:solidFill>
                  <a:srgbClr val="002060"/>
                </a:solidFill>
                <a:latin typeface="Times New Roman" pitchFamily="18" charset="0"/>
                <a:cs typeface="Times New Roman" pitchFamily="18" charset="0"/>
              </a:rPr>
              <a:t>Vecāku uzvedība un attieksme ir socializācijas paraugs</a:t>
            </a:r>
            <a:r>
              <a:rPr lang="lv-LV" sz="2200" dirty="0" smtClean="0">
                <a:solidFill>
                  <a:srgbClr val="002060"/>
                </a:solidFill>
                <a:latin typeface="Times New Roman" pitchFamily="18" charset="0"/>
                <a:cs typeface="Times New Roman" pitchFamily="18" charset="0"/>
              </a:rPr>
              <a:t>, lai bērns veidotu veselīgas savstarpējās attiecības pieaugušā vecumā, kļūtu par labu tēvu un māti nākotnē un pilnvērtīgu sabiedrības locekli. </a:t>
            </a:r>
          </a:p>
          <a:p>
            <a:pPr>
              <a:buNone/>
            </a:pPr>
            <a:endParaRPr lang="lv-LV" sz="2200" dirty="0" smtClean="0">
              <a:latin typeface="Arial" pitchFamily="34" charset="0"/>
              <a:cs typeface="Arial" pitchFamily="34" charset="0"/>
            </a:endParaRPr>
          </a:p>
          <a:p>
            <a:pPr marL="0">
              <a:buNone/>
            </a:pPr>
            <a:r>
              <a:rPr lang="lv-LV" sz="2200" u="sng" dirty="0" smtClean="0">
                <a:solidFill>
                  <a:srgbClr val="002060"/>
                </a:solidFill>
                <a:latin typeface="Times New Roman" pitchFamily="18" charset="0"/>
                <a:cs typeface="Times New Roman" pitchFamily="18" charset="0"/>
              </a:rPr>
              <a:t>Iztrūkstošs </a:t>
            </a:r>
            <a:r>
              <a:rPr lang="lv-LV" sz="2200" u="sng" dirty="0" err="1" smtClean="0">
                <a:solidFill>
                  <a:srgbClr val="002060"/>
                </a:solidFill>
                <a:latin typeface="Times New Roman" pitchFamily="18" charset="0"/>
                <a:cs typeface="Times New Roman" pitchFamily="18" charset="0"/>
              </a:rPr>
              <a:t>dzimumsocializācijas</a:t>
            </a:r>
            <a:r>
              <a:rPr lang="lv-LV" sz="2200" u="sng" dirty="0" smtClean="0">
                <a:solidFill>
                  <a:srgbClr val="002060"/>
                </a:solidFill>
                <a:latin typeface="Times New Roman" pitchFamily="18" charset="0"/>
                <a:cs typeface="Times New Roman" pitchFamily="18" charset="0"/>
              </a:rPr>
              <a:t> paraugs bērna attīstības procesā var novest pie dažādiem </a:t>
            </a:r>
            <a:r>
              <a:rPr lang="lv-LV" sz="2200" u="sng" dirty="0" err="1" smtClean="0">
                <a:solidFill>
                  <a:srgbClr val="002060"/>
                </a:solidFill>
                <a:latin typeface="Times New Roman" pitchFamily="18" charset="0"/>
                <a:cs typeface="Times New Roman" pitchFamily="18" charset="0"/>
              </a:rPr>
              <a:t>desocializējošiem</a:t>
            </a:r>
            <a:r>
              <a:rPr lang="lv-LV" sz="2200" u="sng" dirty="0" smtClean="0">
                <a:solidFill>
                  <a:srgbClr val="002060"/>
                </a:solidFill>
                <a:latin typeface="Times New Roman" pitchFamily="18" charset="0"/>
                <a:cs typeface="Times New Roman" pitchFamily="18" charset="0"/>
              </a:rPr>
              <a:t> faktoriem </a:t>
            </a:r>
          </a:p>
          <a:p>
            <a:r>
              <a:rPr lang="lv-LV" sz="2000" dirty="0" smtClean="0">
                <a:solidFill>
                  <a:srgbClr val="002060"/>
                </a:solidFill>
                <a:latin typeface="Times New Roman" pitchFamily="18" charset="0"/>
                <a:cs typeface="Times New Roman" pitchFamily="18" charset="0"/>
              </a:rPr>
              <a:t>alkohola, nikotīna, narkomānijas, pornogrāfijas, </a:t>
            </a:r>
          </a:p>
          <a:p>
            <a:r>
              <a:rPr lang="lv-LV" sz="2000" dirty="0" smtClean="0">
                <a:solidFill>
                  <a:srgbClr val="002060"/>
                </a:solidFill>
                <a:latin typeface="Times New Roman" pitchFamily="18" charset="0"/>
                <a:cs typeface="Times New Roman" pitchFamily="18" charset="0"/>
              </a:rPr>
              <a:t>vardarbības, abortu skaita pieauguma, nepilnu ģimeņu veidošanos, </a:t>
            </a:r>
          </a:p>
          <a:p>
            <a:r>
              <a:rPr lang="lv-LV" sz="2000" dirty="0" smtClean="0">
                <a:solidFill>
                  <a:srgbClr val="002060"/>
                </a:solidFill>
                <a:latin typeface="Times New Roman" pitchFamily="18" charset="0"/>
                <a:cs typeface="Times New Roman" pitchFamily="18" charset="0"/>
              </a:rPr>
              <a:t>savstarpējām attiecību problēmām, bērnu dzimstības samazinājuma u.c.</a:t>
            </a:r>
            <a:endParaRPr lang="lv-LV" sz="20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2648" y="1600200"/>
            <a:ext cx="8153400" cy="5069160"/>
          </a:xfrm>
        </p:spPr>
        <p:txBody>
          <a:bodyPr>
            <a:normAutofit fontScale="92500" lnSpcReduction="20000"/>
          </a:bodyPr>
          <a:lstStyle/>
          <a:p>
            <a:pPr marL="0">
              <a:buNone/>
            </a:pPr>
            <a:r>
              <a:rPr lang="lv-LV" sz="2800" dirty="0" smtClean="0">
                <a:solidFill>
                  <a:srgbClr val="002060"/>
                </a:solidFill>
                <a:latin typeface="Times New Roman" pitchFamily="18" charset="0"/>
                <a:cs typeface="Times New Roman" pitchFamily="18" charset="0"/>
              </a:rPr>
              <a:t>Būtiskas problēmas ne vienmēr atklājas bērnībā, jo bērni atrodas obligātajā atkarībā no pieaugušajiem visā, kas attiecas uz iztiku, drošību un emocionālo paļāvību. Ne vienmēr viņi uzreiz piedzīvos psihiskās sekas tam, ko dara pieaugušie. Tikai šiem bērniem pieaugot parādīsies problēmas vai nopietnas grūtības, kad viņi apzināsies savu strukturāli izkropļoto pieredzi un vēlēsies paši dibināt pāri un kļūt par vecākiem.</a:t>
            </a:r>
          </a:p>
          <a:p>
            <a:pPr marL="0">
              <a:buNone/>
            </a:pPr>
            <a:endParaRPr lang="en-AU" sz="2800" dirty="0" smtClean="0">
              <a:solidFill>
                <a:srgbClr val="002060"/>
              </a:solidFill>
              <a:latin typeface="Times New Roman" pitchFamily="18" charset="0"/>
              <a:cs typeface="Times New Roman" pitchFamily="18" charset="0"/>
            </a:endParaRPr>
          </a:p>
          <a:p>
            <a:pPr marL="0">
              <a:buNone/>
            </a:pPr>
            <a:r>
              <a:rPr lang="lv-LV" sz="2800" dirty="0" smtClean="0">
                <a:solidFill>
                  <a:srgbClr val="002060"/>
                </a:solidFill>
                <a:latin typeface="Times New Roman" pitchFamily="18" charset="0"/>
                <a:cs typeface="Times New Roman" pitchFamily="18" charset="0"/>
              </a:rPr>
              <a:t>Kāds gan viņiem būs vadošais priekšstats, lai izprastu pāra un ģimenes attiecības?</a:t>
            </a:r>
          </a:p>
          <a:p>
            <a:pPr>
              <a:buNone/>
            </a:pPr>
            <a:r>
              <a:rPr lang="lv-LV" sz="3200" dirty="0" smtClean="0"/>
              <a:t> </a:t>
            </a:r>
          </a:p>
          <a:p>
            <a:pPr>
              <a:buNone/>
            </a:pPr>
            <a:r>
              <a:rPr lang="lv-LV" sz="1900" dirty="0" err="1" smtClean="0">
                <a:solidFill>
                  <a:srgbClr val="002060"/>
                </a:solidFill>
                <a:latin typeface="Times New Roman" pitchFamily="18" charset="0"/>
                <a:cs typeface="Times New Roman" pitchFamily="18" charset="0"/>
              </a:rPr>
              <a:t>Anatrella</a:t>
            </a:r>
            <a:r>
              <a:rPr lang="lv-LV" sz="1900" dirty="0" smtClean="0">
                <a:solidFill>
                  <a:srgbClr val="002060"/>
                </a:solidFill>
                <a:latin typeface="Times New Roman" pitchFamily="18" charset="0"/>
                <a:cs typeface="Times New Roman" pitchFamily="18" charset="0"/>
              </a:rPr>
              <a:t>, T.</a:t>
            </a:r>
            <a:r>
              <a:rPr lang="lv-LV" sz="1900" i="1" dirty="0" smtClean="0">
                <a:solidFill>
                  <a:srgbClr val="002060"/>
                </a:solidFill>
                <a:latin typeface="Times New Roman" pitchFamily="18" charset="0"/>
                <a:cs typeface="Times New Roman" pitchFamily="18" charset="0"/>
              </a:rPr>
              <a:t> </a:t>
            </a:r>
            <a:r>
              <a:rPr lang="lv-LV" sz="1900" i="1" dirty="0" err="1" smtClean="0">
                <a:solidFill>
                  <a:srgbClr val="002060"/>
                </a:solidFill>
                <a:latin typeface="Times New Roman" pitchFamily="18" charset="0"/>
                <a:cs typeface="Times New Roman" pitchFamily="18" charset="0"/>
              </a:rPr>
              <a:t>Narcisa</a:t>
            </a:r>
            <a:r>
              <a:rPr lang="lv-LV" sz="1900" i="1" dirty="0" smtClean="0">
                <a:solidFill>
                  <a:srgbClr val="002060"/>
                </a:solidFill>
                <a:latin typeface="Times New Roman" pitchFamily="18" charset="0"/>
                <a:cs typeface="Times New Roman" pitchFamily="18" charset="0"/>
              </a:rPr>
              <a:t> valstība. Seksuālās atšķirības nolieguma sekas. </a:t>
            </a:r>
            <a:r>
              <a:rPr lang="lv-LV" sz="1900" dirty="0" smtClean="0">
                <a:solidFill>
                  <a:srgbClr val="002060"/>
                </a:solidFill>
                <a:latin typeface="Times New Roman" pitchFamily="18" charset="0"/>
                <a:cs typeface="Times New Roman" pitchFamily="18" charset="0"/>
              </a:rPr>
              <a:t>Izdevniecība Luci </a:t>
            </a:r>
            <a:r>
              <a:rPr lang="lv-LV" sz="1900" dirty="0" err="1" smtClean="0">
                <a:solidFill>
                  <a:srgbClr val="002060"/>
                </a:solidFill>
                <a:latin typeface="Times New Roman" pitchFamily="18" charset="0"/>
                <a:cs typeface="Times New Roman" pitchFamily="18" charset="0"/>
              </a:rPr>
              <a:t>sull</a:t>
            </a:r>
            <a:r>
              <a:rPr lang="lv-LV" sz="1900" baseline="30000" dirty="0" smtClean="0">
                <a:solidFill>
                  <a:srgbClr val="002060"/>
                </a:solidFill>
                <a:latin typeface="Times New Roman" pitchFamily="18" charset="0"/>
                <a:cs typeface="Times New Roman" pitchFamily="18" charset="0"/>
              </a:rPr>
              <a:t>,</a:t>
            </a:r>
            <a:r>
              <a:rPr lang="lv-LV" sz="1900" dirty="0" smtClean="0">
                <a:solidFill>
                  <a:srgbClr val="002060"/>
                </a:solidFill>
                <a:latin typeface="Times New Roman" pitchFamily="18" charset="0"/>
                <a:cs typeface="Times New Roman" pitchFamily="18" charset="0"/>
              </a:rPr>
              <a:t> </a:t>
            </a:r>
            <a:r>
              <a:rPr lang="lv-LV" sz="1900" dirty="0" err="1" smtClean="0">
                <a:solidFill>
                  <a:srgbClr val="002060"/>
                </a:solidFill>
                <a:latin typeface="Times New Roman" pitchFamily="18" charset="0"/>
                <a:cs typeface="Times New Roman" pitchFamily="18" charset="0"/>
              </a:rPr>
              <a:t>Est</a:t>
            </a:r>
            <a:r>
              <a:rPr lang="lv-LV" sz="1900" dirty="0" smtClean="0">
                <a:solidFill>
                  <a:srgbClr val="002060"/>
                </a:solidFill>
                <a:latin typeface="Times New Roman" pitchFamily="18" charset="0"/>
                <a:cs typeface="Times New Roman" pitchFamily="18" charset="0"/>
              </a:rPr>
              <a:t>.</a:t>
            </a:r>
          </a:p>
          <a:p>
            <a:pPr>
              <a:buNone/>
            </a:pPr>
            <a:endParaRPr lang="lv-LV" dirty="0" smtClean="0"/>
          </a:p>
          <a:p>
            <a:pPr>
              <a:buNone/>
            </a:pPr>
            <a:endParaRPr lang="lv-LV"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28600"/>
            <a:ext cx="8784976" cy="990600"/>
          </a:xfrm>
        </p:spPr>
        <p:txBody>
          <a:bodyPr>
            <a:noAutofit/>
          </a:bodyPr>
          <a:lstStyle/>
          <a:p>
            <a:r>
              <a:rPr lang="lv-LV" sz="3000" dirty="0" smtClean="0">
                <a:solidFill>
                  <a:srgbClr val="002060"/>
                </a:solidFill>
                <a:latin typeface="Times New Roman" pitchFamily="18" charset="0"/>
                <a:cs typeface="Times New Roman" pitchFamily="18" charset="0"/>
              </a:rPr>
              <a:t>Pētījums par dzimstību veicinošajiem faktoriem Latvijā </a:t>
            </a:r>
            <a:r>
              <a:rPr lang="lv-LV" sz="2200" dirty="0" smtClean="0">
                <a:solidFill>
                  <a:srgbClr val="002060"/>
                </a:solidFill>
                <a:latin typeface="Times New Roman" pitchFamily="18" charset="0"/>
                <a:cs typeface="Times New Roman" pitchFamily="18" charset="0"/>
              </a:rPr>
              <a:t>(Tretjakova, 2012, 2013).</a:t>
            </a:r>
            <a:endParaRPr lang="lv-LV" sz="2200"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179512" y="1556792"/>
            <a:ext cx="6768752" cy="4783832"/>
          </a:xfrm>
        </p:spPr>
        <p:txBody>
          <a:bodyPr>
            <a:normAutofit fontScale="92500" lnSpcReduction="10000"/>
          </a:bodyPr>
          <a:lstStyle/>
          <a:p>
            <a:r>
              <a:rPr lang="lv-LV" sz="2300" dirty="0" smtClean="0">
                <a:solidFill>
                  <a:srgbClr val="002060"/>
                </a:solidFill>
                <a:latin typeface="Times New Roman" pitchFamily="18" charset="0"/>
                <a:cs typeface="Times New Roman" pitchFamily="18" charset="0"/>
              </a:rPr>
              <a:t>Aptaujā  piedalījās 221 respondents (185 sievietes un 36 vīrieši) vecumā no 20 līdz 40 gadiem</a:t>
            </a:r>
          </a:p>
          <a:p>
            <a:r>
              <a:rPr lang="lv-LV" sz="2300" dirty="0" smtClean="0">
                <a:solidFill>
                  <a:srgbClr val="002060"/>
                </a:solidFill>
                <a:latin typeface="Times New Roman" pitchFamily="18" charset="0"/>
                <a:cs typeface="Times New Roman" pitchFamily="18" charset="0"/>
              </a:rPr>
              <a:t>Pētījuma vispārīgais mērķis ir gūt izpratni par zemas dzimstības psiholoģiskajiem iemesliem ģimenes kontekstā</a:t>
            </a:r>
          </a:p>
          <a:p>
            <a:r>
              <a:rPr lang="lv-LV" sz="2300" dirty="0" smtClean="0">
                <a:solidFill>
                  <a:srgbClr val="002060"/>
                </a:solidFill>
                <a:latin typeface="Times New Roman" pitchFamily="18" charset="0"/>
                <a:cs typeface="Times New Roman" pitchFamily="18" charset="0"/>
              </a:rPr>
              <a:t>Šajā prezentācijā  tiks atspoguļots: </a:t>
            </a:r>
            <a:endParaRPr lang="en-AU" sz="2300" dirty="0" smtClean="0">
              <a:solidFill>
                <a:srgbClr val="002060"/>
              </a:solidFill>
              <a:latin typeface="Times New Roman" pitchFamily="18" charset="0"/>
              <a:cs typeface="Times New Roman" pitchFamily="18" charset="0"/>
            </a:endParaRPr>
          </a:p>
          <a:p>
            <a:pPr>
              <a:buNone/>
            </a:pPr>
            <a:r>
              <a:rPr lang="en-AU" sz="2300" dirty="0" smtClean="0">
                <a:solidFill>
                  <a:srgbClr val="002060"/>
                </a:solidFill>
                <a:latin typeface="Times New Roman" pitchFamily="18" charset="0"/>
                <a:cs typeface="Times New Roman" pitchFamily="18" charset="0"/>
              </a:rPr>
              <a:t>	R</a:t>
            </a:r>
            <a:r>
              <a:rPr lang="lv-LV" sz="2300" dirty="0" smtClean="0">
                <a:solidFill>
                  <a:srgbClr val="002060"/>
                </a:solidFill>
                <a:latin typeface="Times New Roman" pitchFamily="18" charset="0"/>
                <a:cs typeface="Times New Roman" pitchFamily="18" charset="0"/>
              </a:rPr>
              <a:t>espondentu viedoklis par bērnībā piedzīvoto emocionālo pieredzi</a:t>
            </a:r>
            <a:endParaRPr lang="en-AU" sz="2300" dirty="0" smtClean="0">
              <a:solidFill>
                <a:srgbClr val="002060"/>
              </a:solidFill>
              <a:latin typeface="Times New Roman" pitchFamily="18" charset="0"/>
              <a:cs typeface="Times New Roman" pitchFamily="18" charset="0"/>
            </a:endParaRPr>
          </a:p>
          <a:p>
            <a:pPr>
              <a:buNone/>
            </a:pPr>
            <a:endParaRPr lang="en-AU" sz="2300" dirty="0" smtClean="0">
              <a:solidFill>
                <a:srgbClr val="002060"/>
              </a:solidFill>
              <a:latin typeface="Times New Roman" pitchFamily="18" charset="0"/>
              <a:cs typeface="Times New Roman" pitchFamily="18" charset="0"/>
            </a:endParaRPr>
          </a:p>
          <a:p>
            <a:pPr>
              <a:buNone/>
            </a:pPr>
            <a:endParaRPr lang="en-AU" sz="2300" dirty="0" smtClean="0">
              <a:solidFill>
                <a:srgbClr val="002060"/>
              </a:solidFill>
              <a:latin typeface="Times New Roman" pitchFamily="18" charset="0"/>
              <a:cs typeface="Times New Roman" pitchFamily="18" charset="0"/>
            </a:endParaRPr>
          </a:p>
          <a:p>
            <a:pPr marL="720000">
              <a:lnSpc>
                <a:spcPct val="120000"/>
              </a:lnSpc>
              <a:buFont typeface="Wingdings 3" pitchFamily="18" charset="2"/>
              <a:buNone/>
            </a:pPr>
            <a:r>
              <a:rPr lang="lv-LV" sz="1700" dirty="0" smtClean="0">
                <a:solidFill>
                  <a:srgbClr val="002060"/>
                </a:solidFill>
                <a:latin typeface="Times New Roman" pitchFamily="18" charset="0"/>
                <a:cs typeface="Times New Roman" pitchFamily="18" charset="0"/>
              </a:rPr>
              <a:t>Aptaujā tika ietverti 2 galvenie bloki:</a:t>
            </a:r>
          </a:p>
          <a:p>
            <a:pPr marL="720000">
              <a:lnSpc>
                <a:spcPct val="120000"/>
              </a:lnSpc>
              <a:buFont typeface="Wingdings 3" pitchFamily="18" charset="2"/>
              <a:buNone/>
            </a:pPr>
            <a:r>
              <a:rPr lang="en-US" sz="1700" dirty="0" smtClean="0">
                <a:solidFill>
                  <a:srgbClr val="002060"/>
                </a:solidFill>
                <a:latin typeface="Times New Roman" pitchFamily="18" charset="0"/>
                <a:cs typeface="Times New Roman" pitchFamily="18" charset="0"/>
              </a:rPr>
              <a:t>	1. </a:t>
            </a:r>
            <a:r>
              <a:rPr lang="lv-LV" sz="1700" dirty="0" smtClean="0">
                <a:solidFill>
                  <a:srgbClr val="002060"/>
                </a:solidFill>
                <a:latin typeface="Times New Roman" pitchFamily="18" charset="0"/>
                <a:cs typeface="Times New Roman" pitchFamily="18" charset="0"/>
              </a:rPr>
              <a:t>Sociāli demogrāfisko rādītāju daļa</a:t>
            </a:r>
          </a:p>
          <a:p>
            <a:pPr marL="720000">
              <a:lnSpc>
                <a:spcPct val="120000"/>
              </a:lnSpc>
              <a:buFont typeface="Wingdings 3" pitchFamily="18" charset="2"/>
              <a:buNone/>
            </a:pPr>
            <a:r>
              <a:rPr lang="en-US" sz="1700" dirty="0" smtClean="0">
                <a:solidFill>
                  <a:srgbClr val="002060"/>
                </a:solidFill>
                <a:latin typeface="Times New Roman" pitchFamily="18" charset="0"/>
                <a:cs typeface="Times New Roman" pitchFamily="18" charset="0"/>
              </a:rPr>
              <a:t>	2. </a:t>
            </a:r>
            <a:r>
              <a:rPr lang="lv-LV" sz="1700" dirty="0" smtClean="0">
                <a:solidFill>
                  <a:srgbClr val="002060"/>
                </a:solidFill>
                <a:latin typeface="Times New Roman" pitchFamily="18" charset="0"/>
                <a:cs typeface="Times New Roman" pitchFamily="18" charset="0"/>
              </a:rPr>
              <a:t>Saturiskā daļa</a:t>
            </a:r>
            <a:endParaRPr lang="en-AU" sz="1700" dirty="0" smtClean="0">
              <a:solidFill>
                <a:srgbClr val="002060"/>
              </a:solidFill>
              <a:latin typeface="Times New Roman" pitchFamily="18" charset="0"/>
              <a:cs typeface="Times New Roman" pitchFamily="18" charset="0"/>
            </a:endParaRPr>
          </a:p>
          <a:p>
            <a:pPr marL="720000">
              <a:lnSpc>
                <a:spcPct val="120000"/>
              </a:lnSpc>
              <a:buNone/>
            </a:pPr>
            <a:r>
              <a:rPr lang="lv-LV" sz="1700" dirty="0" smtClean="0">
                <a:solidFill>
                  <a:srgbClr val="002060"/>
                </a:solidFill>
                <a:latin typeface="Times New Roman" pitchFamily="18" charset="0"/>
                <a:cs typeface="Times New Roman" pitchFamily="18" charset="0"/>
              </a:rPr>
              <a:t>Kopumā aptaujas 8 bloki sastāvēja no 21 jautājuma</a:t>
            </a:r>
          </a:p>
          <a:p>
            <a:pPr>
              <a:lnSpc>
                <a:spcPct val="120000"/>
              </a:lnSpc>
              <a:buFont typeface="Wingdings 3" pitchFamily="18" charset="2"/>
              <a:buNone/>
            </a:pPr>
            <a:endParaRPr lang="lv-LV" sz="2400" dirty="0" smtClean="0">
              <a:latin typeface="Arial" pitchFamily="34" charset="0"/>
              <a:cs typeface="Arial" pitchFamily="34" charset="0"/>
            </a:endParaRPr>
          </a:p>
          <a:p>
            <a:pPr>
              <a:buNone/>
            </a:pPr>
            <a:endParaRPr lang="lv-LV" sz="2300" dirty="0" smtClean="0">
              <a:solidFill>
                <a:srgbClr val="002060"/>
              </a:solidFill>
              <a:latin typeface="Times New Roman" pitchFamily="18" charset="0"/>
              <a:cs typeface="Times New Roman" pitchFamily="18" charset="0"/>
            </a:endParaRPr>
          </a:p>
          <a:p>
            <a:pPr>
              <a:buNone/>
            </a:pPr>
            <a:endParaRPr lang="lv-LV" dirty="0"/>
          </a:p>
        </p:txBody>
      </p:sp>
      <p:pic>
        <p:nvPicPr>
          <p:cNvPr id="4" name="Picture 2"/>
          <p:cNvPicPr>
            <a:picLocks noChangeAspect="1" noChangeArrowheads="1"/>
          </p:cNvPicPr>
          <p:nvPr/>
        </p:nvPicPr>
        <p:blipFill>
          <a:blip r:embed="rId2" cstate="print"/>
          <a:srcRect/>
          <a:stretch>
            <a:fillRect/>
          </a:stretch>
        </p:blipFill>
        <p:spPr bwMode="auto">
          <a:xfrm>
            <a:off x="6444208" y="3573016"/>
            <a:ext cx="2497767" cy="3118578"/>
          </a:xfrm>
          <a:prstGeom prst="rect">
            <a:avLst/>
          </a:prstGeom>
          <a:noFill/>
          <a:ln w="9525">
            <a:solidFill>
              <a:schemeClr val="tx2">
                <a:lumMod val="75000"/>
              </a:schemeClr>
            </a:solid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28600"/>
            <a:ext cx="8784976" cy="990600"/>
          </a:xfrm>
        </p:spPr>
        <p:txBody>
          <a:bodyPr>
            <a:noAutofit/>
          </a:bodyPr>
          <a:lstStyle/>
          <a:p>
            <a:r>
              <a:rPr lang="lv-LV" sz="3000" dirty="0" smtClean="0">
                <a:solidFill>
                  <a:srgbClr val="002060"/>
                </a:solidFill>
                <a:latin typeface="Times New Roman" pitchFamily="18" charset="0"/>
                <a:cs typeface="Times New Roman" pitchFamily="18" charset="0"/>
              </a:rPr>
              <a:t>Pētījums par dzimstību veicinošajiem faktoriem Latvijā </a:t>
            </a:r>
            <a:r>
              <a:rPr lang="lv-LV" sz="2200" dirty="0" smtClean="0">
                <a:solidFill>
                  <a:srgbClr val="002060"/>
                </a:solidFill>
                <a:latin typeface="Times New Roman" pitchFamily="18" charset="0"/>
                <a:cs typeface="Times New Roman" pitchFamily="18" charset="0"/>
              </a:rPr>
              <a:t>(Tretjakova, 2012, 2013).</a:t>
            </a:r>
            <a:endParaRPr lang="lv-LV" sz="2200"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611560" y="1600200"/>
            <a:ext cx="8154488" cy="4495800"/>
          </a:xfrm>
        </p:spPr>
        <p:txBody>
          <a:bodyPr>
            <a:normAutofit/>
          </a:bodyPr>
          <a:lstStyle/>
          <a:p>
            <a:pPr marL="0">
              <a:buNone/>
            </a:pPr>
            <a:r>
              <a:rPr lang="lv-LV" sz="2600" dirty="0" smtClean="0">
                <a:solidFill>
                  <a:srgbClr val="002060"/>
                </a:solidFill>
                <a:latin typeface="Times New Roman" pitchFamily="18" charset="0"/>
                <a:cs typeface="Times New Roman" pitchFamily="18" charset="0"/>
              </a:rPr>
              <a:t>Personiskās bērnības pieredzes ģimenē procentuālais sadalījums</a:t>
            </a:r>
            <a:endParaRPr lang="lv-LV" sz="2600" dirty="0">
              <a:solidFill>
                <a:srgbClr val="002060"/>
              </a:solidFill>
              <a:latin typeface="Times New Roman" pitchFamily="18" charset="0"/>
              <a:cs typeface="Times New Roman" pitchFamily="18" charset="0"/>
            </a:endParaRPr>
          </a:p>
        </p:txBody>
      </p:sp>
      <p:pic>
        <p:nvPicPr>
          <p:cNvPr id="4" name="Picture 3"/>
          <p:cNvPicPr>
            <a:picLocks noChangeAspect="1" noChangeArrowheads="1"/>
          </p:cNvPicPr>
          <p:nvPr/>
        </p:nvPicPr>
        <p:blipFill>
          <a:blip r:embed="rId2" cstate="print"/>
          <a:srcRect/>
          <a:stretch>
            <a:fillRect/>
          </a:stretch>
        </p:blipFill>
        <p:spPr bwMode="auto">
          <a:xfrm>
            <a:off x="1331640" y="2708920"/>
            <a:ext cx="6429375" cy="3429000"/>
          </a:xfrm>
          <a:prstGeom prst="rect">
            <a:avLst/>
          </a:prstGeom>
          <a:noFill/>
          <a:ln w="9525">
            <a:solidFill>
              <a:srgbClr val="002060"/>
            </a:solid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28600"/>
            <a:ext cx="8892480" cy="990600"/>
          </a:xfrm>
        </p:spPr>
        <p:txBody>
          <a:bodyPr>
            <a:noAutofit/>
          </a:bodyPr>
          <a:lstStyle/>
          <a:p>
            <a:r>
              <a:rPr lang="lv-LV" sz="3000" dirty="0" smtClean="0">
                <a:solidFill>
                  <a:srgbClr val="002060"/>
                </a:solidFill>
                <a:latin typeface="Times New Roman" pitchFamily="18" charset="0"/>
                <a:cs typeface="Times New Roman" pitchFamily="18" charset="0"/>
              </a:rPr>
              <a:t>Pētījums par dzimstību veicinošajiem faktoriem Latvijā </a:t>
            </a:r>
            <a:r>
              <a:rPr lang="lv-LV" sz="2200" dirty="0" smtClean="0">
                <a:solidFill>
                  <a:srgbClr val="002060"/>
                </a:solidFill>
                <a:latin typeface="Times New Roman" pitchFamily="18" charset="0"/>
                <a:cs typeface="Times New Roman" pitchFamily="18" charset="0"/>
              </a:rPr>
              <a:t>(Tretjakova, 2012, 2013).</a:t>
            </a:r>
            <a:endParaRPr lang="lv-LV" sz="2200"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503040" y="1628800"/>
            <a:ext cx="8389440" cy="4495800"/>
          </a:xfrm>
        </p:spPr>
        <p:txBody>
          <a:bodyPr/>
          <a:lstStyle/>
          <a:p>
            <a:pPr marL="0">
              <a:buNone/>
            </a:pPr>
            <a:r>
              <a:rPr lang="lv-LV" sz="2600" dirty="0" smtClean="0">
                <a:solidFill>
                  <a:srgbClr val="002060"/>
                </a:solidFill>
                <a:latin typeface="Times New Roman" pitchFamily="18" charset="0"/>
                <a:cs typeface="Times New Roman" pitchFamily="18" charset="0"/>
              </a:rPr>
              <a:t>Respondentu viedoklis par personiskās bērnības pieredzes ietekmi pašreizējās partnerattiecībās</a:t>
            </a:r>
          </a:p>
          <a:p>
            <a:pPr>
              <a:buNone/>
            </a:pPr>
            <a:endParaRPr lang="lv-LV" dirty="0"/>
          </a:p>
        </p:txBody>
      </p:sp>
      <p:pic>
        <p:nvPicPr>
          <p:cNvPr id="4" name="Picture 2"/>
          <p:cNvPicPr>
            <a:picLocks noChangeAspect="1" noChangeArrowheads="1"/>
          </p:cNvPicPr>
          <p:nvPr/>
        </p:nvPicPr>
        <p:blipFill>
          <a:blip r:embed="rId2" cstate="print"/>
          <a:srcRect/>
          <a:stretch>
            <a:fillRect/>
          </a:stretch>
        </p:blipFill>
        <p:spPr bwMode="auto">
          <a:xfrm>
            <a:off x="1331640" y="2708920"/>
            <a:ext cx="6125071" cy="3600400"/>
          </a:xfrm>
          <a:prstGeom prst="rect">
            <a:avLst/>
          </a:prstGeom>
          <a:noFill/>
          <a:ln w="9525">
            <a:solidFill>
              <a:srgbClr val="002060"/>
            </a:solid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712968" cy="990600"/>
          </a:xfrm>
        </p:spPr>
        <p:txBody>
          <a:bodyPr>
            <a:noAutofit/>
          </a:bodyPr>
          <a:lstStyle/>
          <a:p>
            <a:r>
              <a:rPr lang="lv-LV" sz="2300" dirty="0" smtClean="0">
                <a:solidFill>
                  <a:srgbClr val="002060"/>
                </a:solidFill>
                <a:latin typeface="Times New Roman" pitchFamily="18" charset="0"/>
                <a:cs typeface="Times New Roman" pitchFamily="18" charset="0"/>
              </a:rPr>
              <a:t>Pētījums Sociālā intelekta atšķirības sociāli izolēto un vispārizglītojošo skolu 16 – 18 gadu veciem jauniešiem (Tretjakova, 2004). </a:t>
            </a:r>
            <a:br>
              <a:rPr lang="lv-LV" sz="2300" dirty="0" smtClean="0">
                <a:solidFill>
                  <a:srgbClr val="002060"/>
                </a:solidFill>
                <a:latin typeface="Times New Roman" pitchFamily="18" charset="0"/>
                <a:cs typeface="Times New Roman" pitchFamily="18" charset="0"/>
              </a:rPr>
            </a:br>
            <a:r>
              <a:rPr lang="lv-LV" sz="2300" dirty="0" smtClean="0">
                <a:solidFill>
                  <a:srgbClr val="002060"/>
                </a:solidFill>
                <a:latin typeface="Times New Roman" pitchFamily="18" charset="0"/>
                <a:cs typeface="Times New Roman" pitchFamily="18" charset="0"/>
              </a:rPr>
              <a:t>(</a:t>
            </a:r>
            <a:r>
              <a:rPr lang="lv-LV" sz="2300" b="1" dirty="0" smtClean="0">
                <a:solidFill>
                  <a:srgbClr val="002060"/>
                </a:solidFill>
                <a:latin typeface="Times New Roman" pitchFamily="18" charset="0"/>
                <a:cs typeface="Times New Roman" pitchFamily="18" charset="0"/>
              </a:rPr>
              <a:t>Respondentu ģimenes situācija</a:t>
            </a:r>
            <a:r>
              <a:rPr lang="lv-LV" sz="2300" dirty="0" smtClean="0">
                <a:solidFill>
                  <a:srgbClr val="002060"/>
                </a:solidFill>
                <a:latin typeface="Times New Roman" pitchFamily="18" charset="0"/>
                <a:cs typeface="Times New Roman" pitchFamily="18" charset="0"/>
              </a:rPr>
              <a:t>)</a:t>
            </a:r>
            <a:endParaRPr lang="en-US" sz="2300" dirty="0" smtClean="0">
              <a:solidFill>
                <a:srgbClr val="002060"/>
              </a:solidFill>
              <a:latin typeface="Times New Roman" pitchFamily="18" charset="0"/>
              <a:cs typeface="Times New Roman" pitchFamily="18" charset="0"/>
            </a:endParaRPr>
          </a:p>
        </p:txBody>
      </p:sp>
      <p:pic>
        <p:nvPicPr>
          <p:cNvPr id="1031" name="Picture 7"/>
          <p:cNvPicPr>
            <a:picLocks noChangeAspect="1" noChangeArrowheads="1"/>
          </p:cNvPicPr>
          <p:nvPr/>
        </p:nvPicPr>
        <p:blipFill>
          <a:blip r:embed="rId2" cstate="print"/>
          <a:srcRect/>
          <a:stretch>
            <a:fillRect/>
          </a:stretch>
        </p:blipFill>
        <p:spPr bwMode="auto">
          <a:xfrm>
            <a:off x="0" y="2204863"/>
            <a:ext cx="4499992" cy="2714141"/>
          </a:xfrm>
          <a:prstGeom prst="rect">
            <a:avLst/>
          </a:prstGeom>
          <a:noFill/>
          <a:ln w="9525">
            <a:solidFill>
              <a:srgbClr val="002060"/>
            </a:solidFill>
            <a:miter lim="800000"/>
            <a:headEnd/>
            <a:tailEnd/>
          </a:ln>
        </p:spPr>
      </p:pic>
      <p:pic>
        <p:nvPicPr>
          <p:cNvPr id="1032" name="Picture 8"/>
          <p:cNvPicPr>
            <a:picLocks noChangeAspect="1" noChangeArrowheads="1"/>
          </p:cNvPicPr>
          <p:nvPr/>
        </p:nvPicPr>
        <p:blipFill>
          <a:blip r:embed="rId3" cstate="print"/>
          <a:srcRect/>
          <a:stretch>
            <a:fillRect/>
          </a:stretch>
        </p:blipFill>
        <p:spPr bwMode="auto">
          <a:xfrm>
            <a:off x="4716016" y="2204864"/>
            <a:ext cx="4427984" cy="2736304"/>
          </a:xfrm>
          <a:prstGeom prst="rect">
            <a:avLst/>
          </a:prstGeom>
          <a:noFill/>
          <a:ln w="9525">
            <a:solidFill>
              <a:srgbClr val="002060"/>
            </a:solid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solidFill>
                  <a:srgbClr val="002060"/>
                </a:solidFill>
                <a:latin typeface="Times New Roman" pitchFamily="18" charset="0"/>
                <a:cs typeface="Times New Roman" pitchFamily="18" charset="0"/>
              </a:rPr>
              <a:t>Dzimuma identitāte</a:t>
            </a:r>
            <a:endParaRPr lang="lv-LV"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395536" y="1600200"/>
            <a:ext cx="8370512" cy="4495800"/>
          </a:xfrm>
        </p:spPr>
        <p:txBody>
          <a:bodyPr>
            <a:normAutofit/>
          </a:bodyPr>
          <a:lstStyle/>
          <a:p>
            <a:pPr marL="0">
              <a:buNone/>
            </a:pPr>
            <a:r>
              <a:rPr lang="lv-LV" sz="2600" b="1" dirty="0" smtClean="0">
                <a:solidFill>
                  <a:srgbClr val="002060"/>
                </a:solidFill>
                <a:latin typeface="Times New Roman" pitchFamily="18" charset="0"/>
                <a:cs typeface="Times New Roman" pitchFamily="18" charset="0"/>
              </a:rPr>
              <a:t>Dzimuma identitātes </a:t>
            </a:r>
            <a:r>
              <a:rPr lang="lv-LV" sz="2600" dirty="0" smtClean="0">
                <a:solidFill>
                  <a:srgbClr val="002060"/>
                </a:solidFill>
                <a:latin typeface="Times New Roman" pitchFamily="18" charset="0"/>
                <a:cs typeface="Times New Roman" pitchFamily="18" charset="0"/>
              </a:rPr>
              <a:t>veidošanās ir sarežģīts process, kas parāda konkrētu tās veidošanās attīstību, noteiktu sakarību un iekšējo procesu savstarpējo mijiedarbību</a:t>
            </a:r>
          </a:p>
          <a:p>
            <a:pPr>
              <a:buNone/>
            </a:pPr>
            <a:endParaRPr lang="lv-LV" sz="2000" dirty="0" smtClean="0">
              <a:latin typeface="Arial" charset="0"/>
              <a:cs typeface="Arial" charset="0"/>
            </a:endParaRPr>
          </a:p>
          <a:p>
            <a:pPr marL="0">
              <a:buNone/>
            </a:pPr>
            <a:r>
              <a:rPr lang="lv-LV" sz="2600" dirty="0" smtClean="0">
                <a:solidFill>
                  <a:srgbClr val="002060"/>
                </a:solidFill>
                <a:latin typeface="Times New Roman" pitchFamily="18" charset="0"/>
                <a:cs typeface="Times New Roman" pitchFamily="18" charset="0"/>
              </a:rPr>
              <a:t>Dzimuma identitāte un personības veidošanās ir savstarpēji saistīti procesi</a:t>
            </a:r>
          </a:p>
          <a:p>
            <a:pPr marL="320040" lvl="1" indent="-320040">
              <a:spcBef>
                <a:spcPts val="700"/>
              </a:spcBef>
              <a:buClr>
                <a:schemeClr val="accent2"/>
              </a:buClr>
              <a:buSzPct val="60000"/>
              <a:buNone/>
            </a:pPr>
            <a:endParaRPr lang="lv-LV" u="sng" dirty="0" smtClean="0">
              <a:solidFill>
                <a:srgbClr val="002060"/>
              </a:solidFill>
              <a:latin typeface="Times New Roman" pitchFamily="18" charset="0"/>
              <a:ea typeface="Arial Unicode MS" pitchFamily="34" charset="-128"/>
              <a:cs typeface="Times New Roman" pitchFamily="18" charset="0"/>
            </a:endParaRPr>
          </a:p>
          <a:p>
            <a:pPr marL="320040" lvl="1" indent="-320040" algn="ctr">
              <a:spcBef>
                <a:spcPts val="700"/>
              </a:spcBef>
              <a:buClr>
                <a:schemeClr val="accent2"/>
              </a:buClr>
              <a:buSzPct val="60000"/>
              <a:buNone/>
            </a:pPr>
            <a:r>
              <a:rPr lang="lv-LV" u="sng" dirty="0" smtClean="0">
                <a:solidFill>
                  <a:srgbClr val="002060"/>
                </a:solidFill>
                <a:latin typeface="Times New Roman" pitchFamily="18" charset="0"/>
                <a:ea typeface="Arial Unicode MS" pitchFamily="34" charset="-128"/>
                <a:cs typeface="Times New Roman" pitchFamily="18" charset="0"/>
              </a:rPr>
              <a:t>Cilvēka veselīgas personības attīstība ietekmē  sabiedrības veselību kopumā</a:t>
            </a:r>
          </a:p>
          <a:p>
            <a:pPr>
              <a:buNone/>
            </a:pPr>
            <a:endParaRPr lang="lv-LV" sz="2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solidFill>
                  <a:srgbClr val="002060"/>
                </a:solidFill>
                <a:latin typeface="Times New Roman" pitchFamily="18" charset="0"/>
                <a:cs typeface="Times New Roman" pitchFamily="18" charset="0"/>
              </a:rPr>
              <a:t>Dzimuma identitāte</a:t>
            </a:r>
            <a:endParaRPr lang="lv-LV" dirty="0">
              <a:solidFill>
                <a:srgbClr val="002060"/>
              </a:solidFill>
              <a:latin typeface="Times New Roman" pitchFamily="18" charset="0"/>
              <a:cs typeface="Times New Roman" pitchFamily="18" charset="0"/>
            </a:endParaRPr>
          </a:p>
        </p:txBody>
      </p:sp>
      <p:sp>
        <p:nvSpPr>
          <p:cNvPr id="4" name="Content Placeholder 2"/>
          <p:cNvSpPr>
            <a:spLocks noGrp="1"/>
          </p:cNvSpPr>
          <p:nvPr>
            <p:ph sz="quarter" idx="1"/>
          </p:nvPr>
        </p:nvSpPr>
        <p:spPr>
          <a:xfrm>
            <a:off x="612648" y="1600200"/>
            <a:ext cx="8153400" cy="5043510"/>
          </a:xfrm>
        </p:spPr>
        <p:txBody>
          <a:bodyPr>
            <a:normAutofit fontScale="85000" lnSpcReduction="20000"/>
          </a:bodyPr>
          <a:lstStyle/>
          <a:p>
            <a:pPr eaLnBrk="1" hangingPunct="1">
              <a:lnSpc>
                <a:spcPct val="80000"/>
              </a:lnSpc>
              <a:buFont typeface="Arial" charset="0"/>
              <a:buNone/>
            </a:pPr>
            <a:endParaRPr lang="lv-LV" sz="2500" dirty="0" smtClean="0"/>
          </a:p>
          <a:p>
            <a:pPr eaLnBrk="1" hangingPunct="1">
              <a:lnSpc>
                <a:spcPct val="80000"/>
              </a:lnSpc>
              <a:buFont typeface="Arial" charset="0"/>
              <a:buNone/>
            </a:pPr>
            <a:endParaRPr lang="lv-LV" sz="1900" dirty="0" smtClean="0"/>
          </a:p>
          <a:p>
            <a:pPr eaLnBrk="1" hangingPunct="1">
              <a:lnSpc>
                <a:spcPct val="80000"/>
              </a:lnSpc>
              <a:buFont typeface="Arial" charset="0"/>
              <a:buNone/>
            </a:pPr>
            <a:endParaRPr lang="lv-LV" sz="2500" dirty="0" smtClean="0"/>
          </a:p>
          <a:p>
            <a:pPr algn="ctr" eaLnBrk="1" hangingPunct="1">
              <a:lnSpc>
                <a:spcPct val="80000"/>
              </a:lnSpc>
              <a:buFont typeface="Arial" charset="0"/>
              <a:buNone/>
            </a:pPr>
            <a:endParaRPr lang="en-US" sz="1800" i="1" dirty="0" smtClean="0">
              <a:latin typeface="Arial" charset="0"/>
              <a:cs typeface="Arial" charset="0"/>
            </a:endParaRPr>
          </a:p>
          <a:p>
            <a:pPr algn="ctr" eaLnBrk="1" hangingPunct="1">
              <a:lnSpc>
                <a:spcPct val="80000"/>
              </a:lnSpc>
              <a:buFont typeface="Arial" charset="0"/>
              <a:buNone/>
            </a:pPr>
            <a:endParaRPr lang="en-US" sz="1800" i="1" dirty="0" smtClean="0">
              <a:latin typeface="Arial" charset="0"/>
              <a:cs typeface="Arial" charset="0"/>
            </a:endParaRPr>
          </a:p>
          <a:p>
            <a:pPr algn="ctr" eaLnBrk="1" hangingPunct="1">
              <a:lnSpc>
                <a:spcPct val="80000"/>
              </a:lnSpc>
              <a:buFont typeface="Arial" charset="0"/>
              <a:buNone/>
            </a:pPr>
            <a:endParaRPr lang="en-US" sz="1800" i="1" dirty="0" smtClean="0">
              <a:latin typeface="Arial" charset="0"/>
              <a:cs typeface="Arial" charset="0"/>
            </a:endParaRPr>
          </a:p>
          <a:p>
            <a:pPr algn="ctr" eaLnBrk="1" hangingPunct="1">
              <a:lnSpc>
                <a:spcPct val="80000"/>
              </a:lnSpc>
              <a:buFont typeface="Arial" charset="0"/>
              <a:buNone/>
            </a:pPr>
            <a:endParaRPr lang="en-US" sz="1800" i="1" dirty="0" smtClean="0">
              <a:latin typeface="Arial" charset="0"/>
              <a:cs typeface="Arial" charset="0"/>
            </a:endParaRPr>
          </a:p>
          <a:p>
            <a:pPr algn="ctr" eaLnBrk="1" hangingPunct="1">
              <a:lnSpc>
                <a:spcPct val="80000"/>
              </a:lnSpc>
              <a:buFont typeface="Arial" charset="0"/>
              <a:buNone/>
            </a:pPr>
            <a:endParaRPr lang="en-US" sz="1800" i="1" dirty="0" smtClean="0">
              <a:latin typeface="Arial" charset="0"/>
              <a:cs typeface="Arial" charset="0"/>
            </a:endParaRPr>
          </a:p>
          <a:p>
            <a:pPr algn="ctr" eaLnBrk="1" hangingPunct="1">
              <a:lnSpc>
                <a:spcPct val="80000"/>
              </a:lnSpc>
              <a:buFont typeface="Arial" charset="0"/>
              <a:buNone/>
            </a:pPr>
            <a:endParaRPr lang="en-US" sz="1800" i="1" dirty="0" smtClean="0">
              <a:latin typeface="Arial" charset="0"/>
              <a:cs typeface="Arial" charset="0"/>
            </a:endParaRPr>
          </a:p>
          <a:p>
            <a:pPr algn="ctr" eaLnBrk="1" hangingPunct="1">
              <a:lnSpc>
                <a:spcPct val="80000"/>
              </a:lnSpc>
              <a:buFont typeface="Arial" charset="0"/>
              <a:buNone/>
            </a:pPr>
            <a:endParaRPr lang="en-US" sz="1800" i="1" dirty="0" smtClean="0">
              <a:latin typeface="Arial" charset="0"/>
              <a:cs typeface="Arial" charset="0"/>
            </a:endParaRPr>
          </a:p>
          <a:p>
            <a:pPr algn="ctr" eaLnBrk="1" hangingPunct="1">
              <a:lnSpc>
                <a:spcPct val="80000"/>
              </a:lnSpc>
              <a:buFont typeface="Arial" charset="0"/>
              <a:buNone/>
            </a:pPr>
            <a:endParaRPr lang="en-US" sz="1800" i="1" dirty="0" smtClean="0">
              <a:latin typeface="Arial" charset="0"/>
              <a:cs typeface="Arial" charset="0"/>
            </a:endParaRPr>
          </a:p>
          <a:p>
            <a:pPr algn="ctr" eaLnBrk="1" hangingPunct="1">
              <a:lnSpc>
                <a:spcPct val="80000"/>
              </a:lnSpc>
              <a:buFont typeface="Arial" charset="0"/>
              <a:buNone/>
            </a:pPr>
            <a:endParaRPr lang="en-US" sz="1800" i="1" dirty="0" smtClean="0">
              <a:latin typeface="Arial" charset="0"/>
              <a:cs typeface="Arial" charset="0"/>
            </a:endParaRPr>
          </a:p>
          <a:p>
            <a:pPr algn="ctr" eaLnBrk="1" hangingPunct="1">
              <a:lnSpc>
                <a:spcPct val="80000"/>
              </a:lnSpc>
              <a:buFont typeface="Arial" charset="0"/>
              <a:buNone/>
            </a:pPr>
            <a:endParaRPr lang="en-US" sz="1800" i="1" dirty="0" smtClean="0">
              <a:latin typeface="Arial" charset="0"/>
              <a:cs typeface="Arial" charset="0"/>
            </a:endParaRPr>
          </a:p>
          <a:p>
            <a:pPr algn="ctr" eaLnBrk="1" hangingPunct="1">
              <a:lnSpc>
                <a:spcPct val="80000"/>
              </a:lnSpc>
              <a:buFont typeface="Arial" charset="0"/>
              <a:buNone/>
            </a:pPr>
            <a:endParaRPr lang="lv-LV" sz="1800" i="1" dirty="0" smtClean="0">
              <a:latin typeface="Arial" charset="0"/>
              <a:cs typeface="Arial" charset="0"/>
            </a:endParaRPr>
          </a:p>
          <a:p>
            <a:pPr algn="ctr">
              <a:lnSpc>
                <a:spcPct val="80000"/>
              </a:lnSpc>
              <a:buNone/>
            </a:pPr>
            <a:endParaRPr lang="lv-LV" sz="2200" i="1" dirty="0" smtClean="0">
              <a:solidFill>
                <a:srgbClr val="002060"/>
              </a:solidFill>
              <a:latin typeface="Times New Roman" pitchFamily="18" charset="0"/>
              <a:cs typeface="Times New Roman" pitchFamily="18" charset="0"/>
            </a:endParaRPr>
          </a:p>
          <a:p>
            <a:pPr algn="ctr" eaLnBrk="1" hangingPunct="1">
              <a:lnSpc>
                <a:spcPct val="80000"/>
              </a:lnSpc>
              <a:buFont typeface="Arial" charset="0"/>
              <a:buNone/>
            </a:pPr>
            <a:endParaRPr lang="lv-LV" sz="2200" i="1" dirty="0" smtClean="0">
              <a:solidFill>
                <a:srgbClr val="002060"/>
              </a:solidFill>
              <a:latin typeface="Times New Roman" pitchFamily="18" charset="0"/>
              <a:cs typeface="Times New Roman" pitchFamily="18" charset="0"/>
            </a:endParaRPr>
          </a:p>
          <a:p>
            <a:pPr algn="ctr" eaLnBrk="1" hangingPunct="1">
              <a:lnSpc>
                <a:spcPct val="120000"/>
              </a:lnSpc>
              <a:buFont typeface="Arial" charset="0"/>
              <a:buNone/>
            </a:pPr>
            <a:r>
              <a:rPr lang="lv-LV" sz="2200" i="1" dirty="0" smtClean="0">
                <a:solidFill>
                  <a:srgbClr val="002060"/>
                </a:solidFill>
                <a:latin typeface="Times New Roman" pitchFamily="18" charset="0"/>
                <a:cs typeface="Times New Roman" pitchFamily="18" charset="0"/>
              </a:rPr>
              <a:t>Vīrieša un sievietes</a:t>
            </a:r>
            <a:r>
              <a:rPr lang="en-AU" sz="2200" i="1" smtClean="0">
                <a:solidFill>
                  <a:srgbClr val="002060"/>
                </a:solidFill>
                <a:latin typeface="Times New Roman" pitchFamily="18" charset="0"/>
                <a:cs typeface="Times New Roman" pitchFamily="18" charset="0"/>
              </a:rPr>
              <a:t> </a:t>
            </a:r>
            <a:r>
              <a:rPr lang="lv-LV" sz="2200" i="1" smtClean="0">
                <a:solidFill>
                  <a:srgbClr val="002060"/>
                </a:solidFill>
                <a:latin typeface="Times New Roman" pitchFamily="18" charset="0"/>
                <a:cs typeface="Times New Roman" pitchFamily="18" charset="0"/>
              </a:rPr>
              <a:t>attiecības </a:t>
            </a:r>
            <a:r>
              <a:rPr lang="lv-LV" sz="2200" i="1" dirty="0" smtClean="0">
                <a:solidFill>
                  <a:srgbClr val="002060"/>
                </a:solidFill>
                <a:latin typeface="Times New Roman" pitchFamily="18" charset="0"/>
                <a:cs typeface="Times New Roman" pitchFamily="18" charset="0"/>
              </a:rPr>
              <a:t>– fundamentālās, </a:t>
            </a:r>
            <a:r>
              <a:rPr lang="lv-LV" sz="2200" i="1" dirty="0" err="1" smtClean="0">
                <a:solidFill>
                  <a:srgbClr val="002060"/>
                </a:solidFill>
                <a:latin typeface="Times New Roman" pitchFamily="18" charset="0"/>
                <a:cs typeface="Times New Roman" pitchFamily="18" charset="0"/>
              </a:rPr>
              <a:t>pirmradītās</a:t>
            </a:r>
            <a:r>
              <a:rPr lang="lv-LV" sz="2200" i="1" dirty="0" smtClean="0">
                <a:solidFill>
                  <a:srgbClr val="002060"/>
                </a:solidFill>
                <a:latin typeface="Times New Roman" pitchFamily="18" charset="0"/>
                <a:cs typeface="Times New Roman" pitchFamily="18" charset="0"/>
              </a:rPr>
              <a:t> un ļoti svarīgās – mēs piedzimām šai pasaulē, un no šīm attiecībām ir cēlusies mūsu būtība. No šīm attiecībām veidojas sabiedrība un valsts.</a:t>
            </a:r>
          </a:p>
          <a:p>
            <a:pPr algn="ctr" eaLnBrk="1" hangingPunct="1">
              <a:lnSpc>
                <a:spcPct val="80000"/>
              </a:lnSpc>
              <a:buFont typeface="Arial" charset="0"/>
              <a:buNone/>
            </a:pPr>
            <a:endParaRPr lang="lv-LV" sz="1700" i="1" dirty="0" smtClean="0">
              <a:latin typeface="Arial" pitchFamily="34" charset="0"/>
              <a:cs typeface="Arial" pitchFamily="34" charset="0"/>
            </a:endParaRPr>
          </a:p>
          <a:p>
            <a:pPr algn="ctr" eaLnBrk="1" hangingPunct="1">
              <a:lnSpc>
                <a:spcPct val="80000"/>
              </a:lnSpc>
              <a:buFont typeface="Arial" charset="0"/>
              <a:buNone/>
            </a:pPr>
            <a:endParaRPr lang="lv-LV" sz="1700" dirty="0" smtClean="0">
              <a:latin typeface="Arial" pitchFamily="34" charset="0"/>
              <a:cs typeface="Arial" pitchFamily="34" charset="0"/>
            </a:endParaRPr>
          </a:p>
          <a:p>
            <a:pPr algn="ctr" eaLnBrk="1" hangingPunct="1">
              <a:lnSpc>
                <a:spcPct val="80000"/>
              </a:lnSpc>
              <a:buFont typeface="Arial" charset="0"/>
              <a:buNone/>
            </a:pPr>
            <a:endParaRPr lang="lv-LV" sz="1700" dirty="0" smtClean="0">
              <a:latin typeface="Arial" pitchFamily="34" charset="0"/>
              <a:cs typeface="Arial" pitchFamily="34" charset="0"/>
            </a:endParaRPr>
          </a:p>
        </p:txBody>
      </p:sp>
      <p:sp>
        <p:nvSpPr>
          <p:cNvPr id="5" name="Rectangle 4"/>
          <p:cNvSpPr/>
          <p:nvPr/>
        </p:nvSpPr>
        <p:spPr>
          <a:xfrm>
            <a:off x="1643042" y="4286256"/>
            <a:ext cx="2362200" cy="685800"/>
          </a:xfrm>
          <a:prstGeom prst="rect">
            <a:avLst/>
          </a:prstGeom>
          <a:ln/>
        </p:spPr>
        <p:style>
          <a:lnRef idx="1">
            <a:schemeClr val="dk1"/>
          </a:lnRef>
          <a:fillRef idx="2">
            <a:schemeClr val="dk1"/>
          </a:fillRef>
          <a:effectRef idx="1">
            <a:schemeClr val="dk1"/>
          </a:effectRef>
          <a:fontRef idx="minor">
            <a:schemeClr val="dk1"/>
          </a:fontRef>
        </p:style>
        <p:txBody>
          <a:bodyPr anchor="ctr"/>
          <a:lstStyle/>
          <a:p>
            <a:pPr algn="ctr">
              <a:defRPr/>
            </a:pPr>
            <a:r>
              <a:rPr lang="lv-LV" dirty="0">
                <a:solidFill>
                  <a:srgbClr val="002060"/>
                </a:solidFill>
              </a:rPr>
              <a:t>Vīrietis</a:t>
            </a:r>
          </a:p>
        </p:txBody>
      </p:sp>
      <p:sp>
        <p:nvSpPr>
          <p:cNvPr id="6" name="Rectangle 5"/>
          <p:cNvSpPr/>
          <p:nvPr/>
        </p:nvSpPr>
        <p:spPr>
          <a:xfrm>
            <a:off x="5072066" y="4286256"/>
            <a:ext cx="2362200" cy="685800"/>
          </a:xfrm>
          <a:prstGeom prst="rect">
            <a:avLst/>
          </a:prstGeom>
          <a:ln/>
        </p:spPr>
        <p:style>
          <a:lnRef idx="1">
            <a:schemeClr val="dk1"/>
          </a:lnRef>
          <a:fillRef idx="2">
            <a:schemeClr val="dk1"/>
          </a:fillRef>
          <a:effectRef idx="1">
            <a:schemeClr val="dk1"/>
          </a:effectRef>
          <a:fontRef idx="minor">
            <a:schemeClr val="dk1"/>
          </a:fontRef>
        </p:style>
        <p:txBody>
          <a:bodyPr anchor="ctr"/>
          <a:lstStyle/>
          <a:p>
            <a:pPr algn="ctr">
              <a:defRPr/>
            </a:pPr>
            <a:r>
              <a:rPr lang="lv-LV" dirty="0">
                <a:solidFill>
                  <a:srgbClr val="002060"/>
                </a:solidFill>
              </a:rPr>
              <a:t>Sieviete</a:t>
            </a:r>
          </a:p>
        </p:txBody>
      </p:sp>
      <p:sp>
        <p:nvSpPr>
          <p:cNvPr id="7" name="Rectangle 6"/>
          <p:cNvSpPr/>
          <p:nvPr/>
        </p:nvSpPr>
        <p:spPr>
          <a:xfrm>
            <a:off x="3357554" y="3429000"/>
            <a:ext cx="2362200" cy="685800"/>
          </a:xfrm>
          <a:prstGeom prst="rect">
            <a:avLst/>
          </a:prstGeom>
          <a:ln/>
        </p:spPr>
        <p:style>
          <a:lnRef idx="1">
            <a:schemeClr val="dk1"/>
          </a:lnRef>
          <a:fillRef idx="2">
            <a:schemeClr val="dk1"/>
          </a:fillRef>
          <a:effectRef idx="1">
            <a:schemeClr val="dk1"/>
          </a:effectRef>
          <a:fontRef idx="minor">
            <a:schemeClr val="dk1"/>
          </a:fontRef>
        </p:style>
        <p:txBody>
          <a:bodyPr anchor="ctr"/>
          <a:lstStyle/>
          <a:p>
            <a:pPr algn="ctr">
              <a:lnSpc>
                <a:spcPct val="80000"/>
              </a:lnSpc>
              <a:buFont typeface="Arial" charset="0"/>
              <a:buNone/>
              <a:defRPr/>
            </a:pPr>
            <a:r>
              <a:rPr lang="lv-LV" dirty="0">
                <a:solidFill>
                  <a:srgbClr val="002060"/>
                </a:solidFill>
              </a:rPr>
              <a:t>Cilvēks</a:t>
            </a:r>
          </a:p>
        </p:txBody>
      </p:sp>
      <p:sp>
        <p:nvSpPr>
          <p:cNvPr id="8" name="Rectangle 7"/>
          <p:cNvSpPr/>
          <p:nvPr/>
        </p:nvSpPr>
        <p:spPr>
          <a:xfrm>
            <a:off x="3357554" y="2500306"/>
            <a:ext cx="2362200" cy="685800"/>
          </a:xfrm>
          <a:prstGeom prst="rect">
            <a:avLst/>
          </a:prstGeom>
          <a:ln/>
        </p:spPr>
        <p:style>
          <a:lnRef idx="1">
            <a:schemeClr val="dk1"/>
          </a:lnRef>
          <a:fillRef idx="2">
            <a:schemeClr val="dk1"/>
          </a:fillRef>
          <a:effectRef idx="1">
            <a:schemeClr val="dk1"/>
          </a:effectRef>
          <a:fontRef idx="minor">
            <a:schemeClr val="dk1"/>
          </a:fontRef>
        </p:style>
        <p:txBody>
          <a:bodyPr anchor="ctr"/>
          <a:lstStyle/>
          <a:p>
            <a:pPr algn="ctr">
              <a:lnSpc>
                <a:spcPct val="80000"/>
              </a:lnSpc>
              <a:defRPr/>
            </a:pPr>
            <a:endParaRPr lang="en-US" dirty="0">
              <a:solidFill>
                <a:srgbClr val="000000"/>
              </a:solidFill>
            </a:endParaRPr>
          </a:p>
          <a:p>
            <a:pPr algn="ctr">
              <a:lnSpc>
                <a:spcPct val="80000"/>
              </a:lnSpc>
              <a:defRPr/>
            </a:pPr>
            <a:r>
              <a:rPr lang="lv-LV" dirty="0">
                <a:solidFill>
                  <a:srgbClr val="002060"/>
                </a:solidFill>
              </a:rPr>
              <a:t>Sabiedrība</a:t>
            </a:r>
          </a:p>
          <a:p>
            <a:pPr algn="ctr">
              <a:lnSpc>
                <a:spcPct val="80000"/>
              </a:lnSpc>
              <a:buFont typeface="Arial" charset="0"/>
              <a:buNone/>
              <a:defRPr/>
            </a:pPr>
            <a:endParaRPr lang="lv-LV" dirty="0">
              <a:solidFill>
                <a:srgbClr val="000000"/>
              </a:solidFill>
            </a:endParaRPr>
          </a:p>
        </p:txBody>
      </p:sp>
      <p:sp>
        <p:nvSpPr>
          <p:cNvPr id="9" name="Rectangle 8"/>
          <p:cNvSpPr/>
          <p:nvPr/>
        </p:nvSpPr>
        <p:spPr>
          <a:xfrm>
            <a:off x="3357554" y="1571612"/>
            <a:ext cx="2362200" cy="685800"/>
          </a:xfrm>
          <a:prstGeom prst="rect">
            <a:avLst/>
          </a:prstGeom>
          <a:ln/>
        </p:spPr>
        <p:style>
          <a:lnRef idx="1">
            <a:schemeClr val="dk1"/>
          </a:lnRef>
          <a:fillRef idx="2">
            <a:schemeClr val="dk1"/>
          </a:fillRef>
          <a:effectRef idx="1">
            <a:schemeClr val="dk1"/>
          </a:effectRef>
          <a:fontRef idx="minor">
            <a:schemeClr val="dk1"/>
          </a:fontRef>
        </p:style>
        <p:txBody>
          <a:bodyPr anchor="ctr"/>
          <a:lstStyle/>
          <a:p>
            <a:pPr algn="ctr">
              <a:lnSpc>
                <a:spcPct val="80000"/>
              </a:lnSpc>
              <a:buFont typeface="Arial" charset="0"/>
              <a:buNone/>
              <a:defRPr/>
            </a:pPr>
            <a:r>
              <a:rPr lang="lv-LV" dirty="0">
                <a:solidFill>
                  <a:srgbClr val="002060"/>
                </a:solidFill>
              </a:rPr>
              <a:t>Valsts</a:t>
            </a:r>
          </a:p>
        </p:txBody>
      </p:sp>
      <p:pic>
        <p:nvPicPr>
          <p:cNvPr id="10" name="Picture 2"/>
          <p:cNvPicPr>
            <a:picLocks noChangeAspect="1" noChangeArrowheads="1"/>
          </p:cNvPicPr>
          <p:nvPr/>
        </p:nvPicPr>
        <p:blipFill>
          <a:blip r:embed="rId2" cstate="print"/>
          <a:srcRect/>
          <a:stretch>
            <a:fillRect/>
          </a:stretch>
        </p:blipFill>
        <p:spPr bwMode="auto">
          <a:xfrm>
            <a:off x="4500562" y="4214818"/>
            <a:ext cx="106363" cy="457200"/>
          </a:xfrm>
          <a:prstGeom prst="rect">
            <a:avLst/>
          </a:prstGeom>
          <a:noFill/>
          <a:ln w="9525">
            <a:noFill/>
            <a:miter lim="800000"/>
            <a:headEnd/>
            <a:tailEnd/>
          </a:ln>
        </p:spPr>
      </p:pic>
      <p:cxnSp>
        <p:nvCxnSpPr>
          <p:cNvPr id="11" name="Straight Connector 10"/>
          <p:cNvCxnSpPr/>
          <p:nvPr/>
        </p:nvCxnSpPr>
        <p:spPr>
          <a:xfrm>
            <a:off x="4071934" y="4714884"/>
            <a:ext cx="914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5400000">
            <a:off x="4497387" y="3289299"/>
            <a:ext cx="152400" cy="3175"/>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9" idx="2"/>
            <a:endCxn id="9" idx="2"/>
          </p:cNvCxnSpPr>
          <p:nvPr/>
        </p:nvCxnSpPr>
        <p:spPr>
          <a:xfrm rot="5400000">
            <a:off x="4538654" y="2257412"/>
            <a:ext cx="1588"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5400000">
            <a:off x="4425379" y="2351485"/>
            <a:ext cx="152400" cy="3175"/>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solidFill>
                  <a:srgbClr val="002060"/>
                </a:solidFill>
                <a:latin typeface="Times New Roman" pitchFamily="18" charset="0"/>
                <a:cs typeface="Times New Roman" pitchFamily="18" charset="0"/>
              </a:rPr>
              <a:t>Vardarbības ģimenē novēršana </a:t>
            </a:r>
            <a:endParaRPr lang="lv-LV"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467544" y="1600200"/>
            <a:ext cx="8298504" cy="4495800"/>
          </a:xfrm>
        </p:spPr>
        <p:txBody>
          <a:bodyPr>
            <a:normAutofit fontScale="77500" lnSpcReduction="20000"/>
          </a:bodyPr>
          <a:lstStyle/>
          <a:p>
            <a:pPr>
              <a:buNone/>
            </a:pPr>
            <a:endParaRPr lang="lv-LV" dirty="0" smtClean="0">
              <a:solidFill>
                <a:srgbClr val="002060"/>
              </a:solidFill>
              <a:latin typeface="Times New Roman" pitchFamily="18" charset="0"/>
              <a:cs typeface="Times New Roman" pitchFamily="18" charset="0"/>
            </a:endParaRPr>
          </a:p>
          <a:p>
            <a:pPr>
              <a:buNone/>
            </a:pPr>
            <a:r>
              <a:rPr lang="lv-LV" sz="3400" dirty="0" smtClean="0">
                <a:solidFill>
                  <a:srgbClr val="002060"/>
                </a:solidFill>
                <a:latin typeface="Times New Roman" pitchFamily="18" charset="0"/>
                <a:cs typeface="Times New Roman" pitchFamily="18" charset="0"/>
              </a:rPr>
              <a:t>Vardarbības pret sievietēm un ģimenē novēršana: </a:t>
            </a:r>
          </a:p>
          <a:p>
            <a:r>
              <a:rPr lang="lv-LV" dirty="0" smtClean="0">
                <a:solidFill>
                  <a:srgbClr val="002060"/>
                </a:solidFill>
                <a:latin typeface="Times New Roman" pitchFamily="18" charset="0"/>
                <a:cs typeface="Times New Roman" pitchFamily="18" charset="0"/>
              </a:rPr>
              <a:t>ģimenes un laulību institūta stiprināšana valsts politikas līmenī </a:t>
            </a:r>
          </a:p>
          <a:p>
            <a:r>
              <a:rPr lang="lv-LV" dirty="0" smtClean="0">
                <a:solidFill>
                  <a:srgbClr val="002060"/>
                </a:solidFill>
                <a:latin typeface="Times New Roman" pitchFamily="18" charset="0"/>
                <a:cs typeface="Times New Roman" pitchFamily="18" charset="0"/>
              </a:rPr>
              <a:t>bērnu un jauniešu sagatavošana attiecību veidošanai ar pretējo dzimumu, ģimenes dzīvei un laulībai </a:t>
            </a:r>
          </a:p>
          <a:p>
            <a:r>
              <a:rPr lang="lv-LV" dirty="0" smtClean="0">
                <a:solidFill>
                  <a:srgbClr val="002060"/>
                </a:solidFill>
                <a:latin typeface="Times New Roman" pitchFamily="18" charset="0"/>
                <a:cs typeface="Times New Roman" pitchFamily="18" charset="0"/>
              </a:rPr>
              <a:t>katra dzimuma atšķirīgo funkciju, vajadzību, interešu  un dzīves prioritāšu atzīšana, respektēšana un  līdzvērtīga sociālā un ekonomiskā/finansiālā novērtēšana</a:t>
            </a:r>
          </a:p>
          <a:p>
            <a:pPr>
              <a:buNone/>
            </a:pPr>
            <a:r>
              <a:rPr lang="lv-LV" dirty="0" smtClean="0">
                <a:solidFill>
                  <a:srgbClr val="002060"/>
                </a:solidFill>
                <a:latin typeface="Times New Roman" pitchFamily="18" charset="0"/>
                <a:cs typeface="Times New Roman" pitchFamily="18" charset="0"/>
              </a:rPr>
              <a:t> </a:t>
            </a:r>
          </a:p>
          <a:p>
            <a:pPr>
              <a:buNone/>
            </a:pPr>
            <a:r>
              <a:rPr lang="lv-LV" b="1" dirty="0" smtClean="0">
                <a:solidFill>
                  <a:srgbClr val="002060"/>
                </a:solidFill>
                <a:latin typeface="Times New Roman" pitchFamily="18" charset="0"/>
                <a:cs typeface="Times New Roman" pitchFamily="18" charset="0"/>
              </a:rPr>
              <a:t>Secinājums: </a:t>
            </a:r>
          </a:p>
          <a:p>
            <a:pPr>
              <a:buNone/>
            </a:pPr>
            <a:r>
              <a:rPr lang="lv-LV" dirty="0">
                <a:solidFill>
                  <a:srgbClr val="002060"/>
                </a:solidFill>
                <a:latin typeface="Times New Roman" pitchFamily="18" charset="0"/>
                <a:cs typeface="Times New Roman" pitchFamily="18" charset="0"/>
              </a:rPr>
              <a:t> </a:t>
            </a:r>
            <a:r>
              <a:rPr lang="lv-LV" dirty="0" smtClean="0">
                <a:solidFill>
                  <a:srgbClr val="002060"/>
                </a:solidFill>
                <a:latin typeface="Times New Roman" pitchFamily="18" charset="0"/>
                <a:cs typeface="Times New Roman" pitchFamily="18" charset="0"/>
              </a:rPr>
              <a:t>    Stambulas Konvencijā paredzētie pasākumi </a:t>
            </a:r>
            <a:r>
              <a:rPr lang="lv-LV" b="1" dirty="0" smtClean="0">
                <a:solidFill>
                  <a:srgbClr val="002060"/>
                </a:solidFill>
                <a:latin typeface="Times New Roman" pitchFamily="18" charset="0"/>
                <a:cs typeface="Times New Roman" pitchFamily="18" charset="0"/>
              </a:rPr>
              <a:t>nav vērsti uz </a:t>
            </a:r>
            <a:r>
              <a:rPr lang="lv-LV" dirty="0" smtClean="0">
                <a:solidFill>
                  <a:srgbClr val="002060"/>
                </a:solidFill>
                <a:latin typeface="Times New Roman" pitchFamily="18" charset="0"/>
                <a:cs typeface="Times New Roman" pitchFamily="18" charset="0"/>
              </a:rPr>
              <a:t>objektīvu </a:t>
            </a:r>
            <a:r>
              <a:rPr lang="lv-LV" b="1" dirty="0" smtClean="0">
                <a:solidFill>
                  <a:srgbClr val="002060"/>
                </a:solidFill>
                <a:latin typeface="Times New Roman" pitchFamily="18" charset="0"/>
                <a:cs typeface="Times New Roman" pitchFamily="18" charset="0"/>
              </a:rPr>
              <a:t>vardarbības </a:t>
            </a:r>
            <a:r>
              <a:rPr lang="lv-LV" dirty="0" smtClean="0">
                <a:solidFill>
                  <a:srgbClr val="002060"/>
                </a:solidFill>
                <a:latin typeface="Times New Roman" pitchFamily="18" charset="0"/>
                <a:cs typeface="Times New Roman" pitchFamily="18" charset="0"/>
              </a:rPr>
              <a:t>pret sievietēm un ģimenē </a:t>
            </a:r>
            <a:r>
              <a:rPr lang="lv-LV" b="1" dirty="0" smtClean="0">
                <a:solidFill>
                  <a:srgbClr val="002060"/>
                </a:solidFill>
                <a:latin typeface="Times New Roman" pitchFamily="18" charset="0"/>
                <a:cs typeface="Times New Roman" pitchFamily="18" charset="0"/>
              </a:rPr>
              <a:t>samazināšanu</a:t>
            </a:r>
            <a:r>
              <a:rPr lang="lv-LV" dirty="0" smtClean="0">
                <a:latin typeface="Calibri" panose="020F0502020204030204" pitchFamily="34" charset="0"/>
              </a:rPr>
              <a:t>.   </a:t>
            </a:r>
          </a:p>
          <a:p>
            <a:pPr>
              <a:buNone/>
            </a:pPr>
            <a:endParaRPr lang="lv-LV" dirty="0"/>
          </a:p>
        </p:txBody>
      </p:sp>
    </p:spTree>
    <p:extLst>
      <p:ext uri="{BB962C8B-B14F-4D97-AF65-F5344CB8AC3E}">
        <p14:creationId xmlns:p14="http://schemas.microsoft.com/office/powerpoint/2010/main" val="8774136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lv-LV" dirty="0" smtClean="0">
                <a:solidFill>
                  <a:srgbClr val="002060"/>
                </a:solidFill>
                <a:latin typeface="Times New Roman" pitchFamily="18" charset="0"/>
                <a:cs typeface="Times New Roman" pitchFamily="18" charset="0"/>
              </a:rPr>
              <a:t>Publicētie pētījumi </a:t>
            </a:r>
            <a:endParaRPr lang="lv-LV" dirty="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92500" lnSpcReduction="10000"/>
          </a:bodyPr>
          <a:lstStyle/>
          <a:p>
            <a:pPr lvl="0"/>
            <a:r>
              <a:rPr lang="lv-LV" sz="1800" dirty="0" smtClean="0">
                <a:solidFill>
                  <a:srgbClr val="002060"/>
                </a:solidFill>
                <a:latin typeface="Times New Roman" pitchFamily="18" charset="0"/>
                <a:cs typeface="Times New Roman" pitchFamily="18" charset="0"/>
              </a:rPr>
              <a:t>Tretjakova, I.  </a:t>
            </a:r>
            <a:r>
              <a:rPr lang="lv-LV" sz="1800" b="1" dirty="0" smtClean="0">
                <a:solidFill>
                  <a:srgbClr val="002060"/>
                </a:solidFill>
                <a:latin typeface="Times New Roman" pitchFamily="18" charset="0"/>
                <a:cs typeface="Times New Roman" pitchFamily="18" charset="0"/>
              </a:rPr>
              <a:t>EMOCIONĀLAS DABAS PROBLĒMAS KĀ BĒRNU DZIMSTĪBU KAVĒJOŠS FAKTORS </a:t>
            </a:r>
            <a:r>
              <a:rPr lang="lv-LV" sz="1800" dirty="0" smtClean="0">
                <a:solidFill>
                  <a:srgbClr val="002060"/>
                </a:solidFill>
                <a:latin typeface="Times New Roman" pitchFamily="18" charset="0"/>
                <a:cs typeface="Times New Roman" pitchFamily="18" charset="0"/>
              </a:rPr>
              <a:t>// Daugavpils Universitātes 55. starptautiskās zinātniskās konferences rakstu krājums , 2014.-785-792 lpp.</a:t>
            </a:r>
          </a:p>
          <a:p>
            <a:r>
              <a:rPr lang="lv-LV" sz="2000" dirty="0" smtClean="0">
                <a:solidFill>
                  <a:srgbClr val="002060"/>
                </a:solidFill>
                <a:latin typeface="Times New Roman" pitchFamily="18" charset="0"/>
                <a:cs typeface="Times New Roman" pitchFamily="18" charset="0"/>
              </a:rPr>
              <a:t>Tretjakova I., Mihailova S. </a:t>
            </a:r>
            <a:r>
              <a:rPr lang="lv-LV" sz="2000" b="1" dirty="0" smtClean="0">
                <a:solidFill>
                  <a:srgbClr val="002060"/>
                </a:solidFill>
                <a:latin typeface="Times New Roman" pitchFamily="18" charset="0"/>
                <a:cs typeface="Times New Roman" pitchFamily="18" charset="0"/>
              </a:rPr>
              <a:t>Bērnības emocionālā pieredze ģimenē saistībā ar pašreizējām partnerattiecībām un vēlmi rādīt pēcnācējus </a:t>
            </a:r>
            <a:r>
              <a:rPr lang="lv-LV" sz="2000" dirty="0" smtClean="0">
                <a:solidFill>
                  <a:srgbClr val="002060"/>
                </a:solidFill>
                <a:latin typeface="Times New Roman" pitchFamily="18" charset="0"/>
                <a:cs typeface="Times New Roman" pitchFamily="18" charset="0"/>
              </a:rPr>
              <a:t>// Daugavpils Universitātes Sociālo zinātņu fakultātes starptautiskās zinātniskās konferences „Sociālās zinātnes reģionālajai attīstībai 2014” materiāli. IV daļa. Psiholoģijas aktualitātes. – Daugavpils: Daugavpils Universitātes Akadēmiskais apgāds „Saule”, 2015. – 88. – 108.lpp. </a:t>
            </a:r>
          </a:p>
          <a:p>
            <a:pPr marL="320040" lvl="3" indent="-320040">
              <a:spcBef>
                <a:spcPts val="700"/>
              </a:spcBef>
              <a:buClr>
                <a:schemeClr val="accent2"/>
              </a:buClr>
              <a:buSzPct val="60000"/>
              <a:buFont typeface="Wingdings"/>
              <a:buChar char=""/>
            </a:pPr>
            <a:r>
              <a:rPr lang="lv-LV" dirty="0" smtClean="0">
                <a:solidFill>
                  <a:srgbClr val="002060"/>
                </a:solidFill>
                <a:latin typeface="Times New Roman" pitchFamily="18" charset="0"/>
                <a:cs typeface="Times New Roman" pitchFamily="18" charset="0"/>
              </a:rPr>
              <a:t>Mihailova S.. Tretjakova I. </a:t>
            </a:r>
            <a:r>
              <a:rPr lang="lv-LV" b="1" dirty="0" smtClean="0">
                <a:solidFill>
                  <a:srgbClr val="002060"/>
                </a:solidFill>
                <a:latin typeface="Times New Roman" pitchFamily="18" charset="0"/>
                <a:cs typeface="Times New Roman" pitchFamily="18" charset="0"/>
              </a:rPr>
              <a:t>Emocionāli labvēlīgas vides nozīme partnerattiecību ilgtspējībai un pēcnācēju radīšanai </a:t>
            </a:r>
            <a:r>
              <a:rPr lang="lv-LV" dirty="0" smtClean="0">
                <a:solidFill>
                  <a:srgbClr val="002060"/>
                </a:solidFill>
                <a:latin typeface="Times New Roman" pitchFamily="18" charset="0"/>
                <a:cs typeface="Times New Roman" pitchFamily="18" charset="0"/>
              </a:rPr>
              <a:t>// 2015.gada zinātniskā konference. Tēzes. – Rīga: Rīgas Stradiņa universitāte, 2015. – 388.lpp.</a:t>
            </a:r>
          </a:p>
          <a:p>
            <a:pPr marL="320040" lvl="3" indent="-320040">
              <a:spcBef>
                <a:spcPts val="700"/>
              </a:spcBef>
              <a:buClr>
                <a:schemeClr val="accent2"/>
              </a:buClr>
              <a:buSzPct val="60000"/>
              <a:buFont typeface="Wingdings"/>
              <a:buChar char=""/>
            </a:pPr>
            <a:r>
              <a:rPr lang="lv-LV" dirty="0" smtClean="0">
                <a:solidFill>
                  <a:srgbClr val="002060"/>
                </a:solidFill>
                <a:latin typeface="Times New Roman" pitchFamily="18" charset="0"/>
                <a:cs typeface="Times New Roman" pitchFamily="18" charset="0"/>
              </a:rPr>
              <a:t>Mihailova S.. Tretjakova I. </a:t>
            </a:r>
            <a:r>
              <a:rPr lang="lv-LV" b="1" dirty="0" err="1" smtClean="0">
                <a:solidFill>
                  <a:srgbClr val="002060"/>
                </a:solidFill>
                <a:latin typeface="Times New Roman" pitchFamily="18" charset="0"/>
                <a:cs typeface="Times New Roman" pitchFamily="18" charset="0"/>
              </a:rPr>
              <a:t>Monetary</a:t>
            </a:r>
            <a:r>
              <a:rPr lang="lv-LV" b="1" dirty="0" smtClean="0">
                <a:solidFill>
                  <a:srgbClr val="002060"/>
                </a:solidFill>
                <a:latin typeface="Times New Roman" pitchFamily="18" charset="0"/>
                <a:cs typeface="Times New Roman" pitchFamily="18" charset="0"/>
              </a:rPr>
              <a:t> </a:t>
            </a:r>
            <a:r>
              <a:rPr lang="lv-LV" b="1" dirty="0" err="1" smtClean="0">
                <a:solidFill>
                  <a:srgbClr val="002060"/>
                </a:solidFill>
                <a:latin typeface="Times New Roman" pitchFamily="18" charset="0"/>
                <a:cs typeface="Times New Roman" pitchFamily="18" charset="0"/>
              </a:rPr>
              <a:t>and</a:t>
            </a:r>
            <a:r>
              <a:rPr lang="lv-LV" b="1" dirty="0" smtClean="0">
                <a:solidFill>
                  <a:srgbClr val="002060"/>
                </a:solidFill>
                <a:latin typeface="Times New Roman" pitchFamily="18" charset="0"/>
                <a:cs typeface="Times New Roman" pitchFamily="18" charset="0"/>
              </a:rPr>
              <a:t> </a:t>
            </a:r>
            <a:r>
              <a:rPr lang="lv-LV" b="1" dirty="0" err="1" smtClean="0">
                <a:solidFill>
                  <a:srgbClr val="002060"/>
                </a:solidFill>
                <a:latin typeface="Times New Roman" pitchFamily="18" charset="0"/>
                <a:cs typeface="Times New Roman" pitchFamily="18" charset="0"/>
              </a:rPr>
              <a:t>marital</a:t>
            </a:r>
            <a:r>
              <a:rPr lang="lv-LV" b="1" dirty="0" smtClean="0">
                <a:solidFill>
                  <a:srgbClr val="002060"/>
                </a:solidFill>
                <a:latin typeface="Times New Roman" pitchFamily="18" charset="0"/>
                <a:cs typeface="Times New Roman" pitchFamily="18" charset="0"/>
              </a:rPr>
              <a:t> </a:t>
            </a:r>
            <a:r>
              <a:rPr lang="lv-LV" b="1" dirty="0" err="1" smtClean="0">
                <a:solidFill>
                  <a:srgbClr val="002060"/>
                </a:solidFill>
                <a:latin typeface="Times New Roman" pitchFamily="18" charset="0"/>
                <a:cs typeface="Times New Roman" pitchFamily="18" charset="0"/>
              </a:rPr>
              <a:t>satisfication</a:t>
            </a:r>
            <a:r>
              <a:rPr lang="lv-LV" b="1" dirty="0" smtClean="0">
                <a:solidFill>
                  <a:srgbClr val="002060"/>
                </a:solidFill>
                <a:latin typeface="Times New Roman" pitchFamily="18" charset="0"/>
                <a:cs typeface="Times New Roman" pitchFamily="18" charset="0"/>
              </a:rPr>
              <a:t> </a:t>
            </a:r>
            <a:r>
              <a:rPr lang="lv-LV" b="1" dirty="0" err="1" smtClean="0">
                <a:solidFill>
                  <a:srgbClr val="002060"/>
                </a:solidFill>
                <a:latin typeface="Times New Roman" pitchFamily="18" charset="0"/>
                <a:cs typeface="Times New Roman" pitchFamily="18" charset="0"/>
              </a:rPr>
              <a:t>as</a:t>
            </a:r>
            <a:r>
              <a:rPr lang="lv-LV" b="1" dirty="0" smtClean="0">
                <a:solidFill>
                  <a:srgbClr val="002060"/>
                </a:solidFill>
                <a:latin typeface="Times New Roman" pitchFamily="18" charset="0"/>
                <a:cs typeface="Times New Roman" pitchFamily="18" charset="0"/>
              </a:rPr>
              <a:t> </a:t>
            </a:r>
            <a:r>
              <a:rPr lang="lv-LV" b="1" dirty="0" err="1" smtClean="0">
                <a:solidFill>
                  <a:srgbClr val="002060"/>
                </a:solidFill>
                <a:latin typeface="Times New Roman" pitchFamily="18" charset="0"/>
                <a:cs typeface="Times New Roman" pitchFamily="18" charset="0"/>
              </a:rPr>
              <a:t>factors</a:t>
            </a:r>
            <a:r>
              <a:rPr lang="lv-LV" b="1" dirty="0" smtClean="0">
                <a:solidFill>
                  <a:srgbClr val="002060"/>
                </a:solidFill>
                <a:latin typeface="Times New Roman" pitchFamily="18" charset="0"/>
                <a:cs typeface="Times New Roman" pitchFamily="18" charset="0"/>
              </a:rPr>
              <a:t> </a:t>
            </a:r>
            <a:r>
              <a:rPr lang="lv-LV" b="1" dirty="0" err="1" smtClean="0">
                <a:solidFill>
                  <a:srgbClr val="002060"/>
                </a:solidFill>
                <a:latin typeface="Times New Roman" pitchFamily="18" charset="0"/>
                <a:cs typeface="Times New Roman" pitchFamily="18" charset="0"/>
              </a:rPr>
              <a:t>facilitating</a:t>
            </a:r>
            <a:r>
              <a:rPr lang="lv-LV" b="1" dirty="0" smtClean="0">
                <a:solidFill>
                  <a:srgbClr val="002060"/>
                </a:solidFill>
                <a:latin typeface="Times New Roman" pitchFamily="18" charset="0"/>
                <a:cs typeface="Times New Roman" pitchFamily="18" charset="0"/>
              </a:rPr>
              <a:t> </a:t>
            </a:r>
            <a:r>
              <a:rPr lang="lv-LV" b="1" dirty="0" err="1" smtClean="0">
                <a:solidFill>
                  <a:srgbClr val="002060"/>
                </a:solidFill>
                <a:latin typeface="Times New Roman" pitchFamily="18" charset="0"/>
                <a:cs typeface="Times New Roman" pitchFamily="18" charset="0"/>
              </a:rPr>
              <a:t>birth-rate</a:t>
            </a:r>
            <a:r>
              <a:rPr lang="lv-LV" b="1" dirty="0" smtClean="0">
                <a:solidFill>
                  <a:srgbClr val="002060"/>
                </a:solidFill>
                <a:latin typeface="Times New Roman" pitchFamily="18" charset="0"/>
                <a:cs typeface="Times New Roman" pitchFamily="18" charset="0"/>
              </a:rPr>
              <a:t> un </a:t>
            </a:r>
            <a:r>
              <a:rPr lang="lv-LV" b="1" dirty="0" err="1" smtClean="0">
                <a:solidFill>
                  <a:srgbClr val="002060"/>
                </a:solidFill>
                <a:latin typeface="Times New Roman" pitchFamily="18" charset="0"/>
                <a:cs typeface="Times New Roman" pitchFamily="18" charset="0"/>
              </a:rPr>
              <a:t>latvian</a:t>
            </a:r>
            <a:r>
              <a:rPr lang="lv-LV" b="1" dirty="0" smtClean="0">
                <a:solidFill>
                  <a:srgbClr val="002060"/>
                </a:solidFill>
                <a:latin typeface="Times New Roman" pitchFamily="18" charset="0"/>
                <a:cs typeface="Times New Roman" pitchFamily="18" charset="0"/>
              </a:rPr>
              <a:t> </a:t>
            </a:r>
            <a:r>
              <a:rPr lang="lv-LV" b="1" dirty="0" err="1" smtClean="0">
                <a:solidFill>
                  <a:srgbClr val="002060"/>
                </a:solidFill>
                <a:latin typeface="Times New Roman" pitchFamily="18" charset="0"/>
                <a:cs typeface="Times New Roman" pitchFamily="18" charset="0"/>
              </a:rPr>
              <a:t>families</a:t>
            </a:r>
            <a:r>
              <a:rPr lang="lv-LV" b="1" dirty="0" smtClean="0">
                <a:solidFill>
                  <a:srgbClr val="002060"/>
                </a:solidFill>
                <a:latin typeface="Times New Roman" pitchFamily="18" charset="0"/>
                <a:cs typeface="Times New Roman" pitchFamily="18" charset="0"/>
              </a:rPr>
              <a:t> </a:t>
            </a:r>
            <a:r>
              <a:rPr lang="lv-LV" dirty="0" smtClean="0">
                <a:solidFill>
                  <a:srgbClr val="002060"/>
                </a:solidFill>
                <a:latin typeface="Times New Roman" pitchFamily="18" charset="0"/>
                <a:cs typeface="Times New Roman" pitchFamily="18" charset="0"/>
              </a:rPr>
              <a:t>// SHS Web </a:t>
            </a:r>
            <a:r>
              <a:rPr lang="lv-LV" dirty="0" err="1" smtClean="0">
                <a:solidFill>
                  <a:srgbClr val="002060"/>
                </a:solidFill>
                <a:latin typeface="Times New Roman" pitchFamily="18" charset="0"/>
                <a:cs typeface="Times New Roman" pitchFamily="18" charset="0"/>
              </a:rPr>
              <a:t>of</a:t>
            </a:r>
            <a:r>
              <a:rPr lang="lv-LV" dirty="0" smtClean="0">
                <a:solidFill>
                  <a:srgbClr val="002060"/>
                </a:solidFill>
                <a:latin typeface="Times New Roman" pitchFamily="18" charset="0"/>
                <a:cs typeface="Times New Roman" pitchFamily="18" charset="0"/>
              </a:rPr>
              <a:t> </a:t>
            </a:r>
            <a:r>
              <a:rPr lang="lv-LV" dirty="0" err="1" smtClean="0">
                <a:solidFill>
                  <a:srgbClr val="002060"/>
                </a:solidFill>
                <a:latin typeface="Times New Roman" pitchFamily="18" charset="0"/>
                <a:cs typeface="Times New Roman" pitchFamily="18" charset="0"/>
              </a:rPr>
              <a:t>Conferences</a:t>
            </a:r>
            <a:r>
              <a:rPr lang="lv-LV" dirty="0" smtClean="0">
                <a:solidFill>
                  <a:srgbClr val="002060"/>
                </a:solidFill>
                <a:latin typeface="Times New Roman" pitchFamily="18" charset="0"/>
                <a:cs typeface="Times New Roman" pitchFamily="18" charset="0"/>
              </a:rPr>
              <a:t> </a:t>
            </a:r>
            <a:r>
              <a:rPr lang="lv-LV" dirty="0" err="1" smtClean="0">
                <a:solidFill>
                  <a:srgbClr val="002060"/>
                </a:solidFill>
                <a:latin typeface="Times New Roman" pitchFamily="18" charset="0"/>
                <a:cs typeface="Times New Roman" pitchFamily="18" charset="0"/>
              </a:rPr>
              <a:t>Proceedings</a:t>
            </a:r>
            <a:r>
              <a:rPr lang="lv-LV" dirty="0" smtClean="0">
                <a:solidFill>
                  <a:srgbClr val="002060"/>
                </a:solidFill>
                <a:latin typeface="Times New Roman" pitchFamily="18" charset="0"/>
                <a:cs typeface="Times New Roman" pitchFamily="18" charset="0"/>
              </a:rPr>
              <a:t>. 4</a:t>
            </a:r>
            <a:r>
              <a:rPr lang="lv-LV" baseline="30000" dirty="0" smtClean="0">
                <a:solidFill>
                  <a:srgbClr val="002060"/>
                </a:solidFill>
                <a:latin typeface="Times New Roman" pitchFamily="18" charset="0"/>
                <a:cs typeface="Times New Roman" pitchFamily="18" charset="0"/>
              </a:rPr>
              <a:t>rd </a:t>
            </a:r>
            <a:r>
              <a:rPr lang="lv-LV" dirty="0" err="1" smtClean="0">
                <a:solidFill>
                  <a:srgbClr val="002060"/>
                </a:solidFill>
                <a:latin typeface="Times New Roman" pitchFamily="18" charset="0"/>
                <a:cs typeface="Times New Roman" pitchFamily="18" charset="0"/>
              </a:rPr>
              <a:t>International</a:t>
            </a:r>
            <a:r>
              <a:rPr lang="lv-LV" dirty="0" smtClean="0">
                <a:solidFill>
                  <a:srgbClr val="002060"/>
                </a:solidFill>
                <a:latin typeface="Times New Roman" pitchFamily="18" charset="0"/>
                <a:cs typeface="Times New Roman" pitchFamily="18" charset="0"/>
              </a:rPr>
              <a:t> </a:t>
            </a:r>
            <a:r>
              <a:rPr lang="lv-LV" dirty="0" err="1" smtClean="0">
                <a:solidFill>
                  <a:srgbClr val="002060"/>
                </a:solidFill>
                <a:latin typeface="Times New Roman" pitchFamily="18" charset="0"/>
                <a:cs typeface="Times New Roman" pitchFamily="18" charset="0"/>
              </a:rPr>
              <a:t>Interdisciplinary</a:t>
            </a:r>
            <a:r>
              <a:rPr lang="lv-LV" dirty="0" smtClean="0">
                <a:solidFill>
                  <a:srgbClr val="002060"/>
                </a:solidFill>
                <a:latin typeface="Times New Roman" pitchFamily="18" charset="0"/>
                <a:cs typeface="Times New Roman" pitchFamily="18" charset="0"/>
              </a:rPr>
              <a:t> </a:t>
            </a:r>
            <a:r>
              <a:rPr lang="lv-LV" dirty="0" err="1" smtClean="0">
                <a:solidFill>
                  <a:srgbClr val="002060"/>
                </a:solidFill>
                <a:latin typeface="Times New Roman" pitchFamily="18" charset="0"/>
                <a:cs typeface="Times New Roman" pitchFamily="18" charset="0"/>
              </a:rPr>
              <a:t>Scientific</a:t>
            </a:r>
            <a:r>
              <a:rPr lang="lv-LV" dirty="0" smtClean="0">
                <a:solidFill>
                  <a:srgbClr val="002060"/>
                </a:solidFill>
                <a:latin typeface="Times New Roman" pitchFamily="18" charset="0"/>
                <a:cs typeface="Times New Roman" pitchFamily="18" charset="0"/>
              </a:rPr>
              <a:t> </a:t>
            </a:r>
            <a:r>
              <a:rPr lang="lv-LV" dirty="0" err="1" smtClean="0">
                <a:solidFill>
                  <a:srgbClr val="002060"/>
                </a:solidFill>
                <a:latin typeface="Times New Roman" pitchFamily="18" charset="0"/>
                <a:cs typeface="Times New Roman" pitchFamily="18" charset="0"/>
              </a:rPr>
              <a:t>Conference</a:t>
            </a:r>
            <a:r>
              <a:rPr lang="lv-LV" dirty="0" smtClean="0">
                <a:solidFill>
                  <a:srgbClr val="002060"/>
                </a:solidFill>
                <a:latin typeface="Times New Roman" pitchFamily="18" charset="0"/>
                <a:cs typeface="Times New Roman" pitchFamily="18" charset="0"/>
              </a:rPr>
              <a:t> </a:t>
            </a:r>
            <a:r>
              <a:rPr lang="lv-LV" dirty="0" err="1" smtClean="0">
                <a:solidFill>
                  <a:srgbClr val="002060"/>
                </a:solidFill>
                <a:latin typeface="Times New Roman" pitchFamily="18" charset="0"/>
                <a:cs typeface="Times New Roman" pitchFamily="18" charset="0"/>
              </a:rPr>
              <a:t>Society</a:t>
            </a:r>
            <a:r>
              <a:rPr lang="lv-LV" dirty="0" smtClean="0">
                <a:solidFill>
                  <a:srgbClr val="002060"/>
                </a:solidFill>
                <a:latin typeface="Times New Roman" pitchFamily="18" charset="0"/>
                <a:cs typeface="Times New Roman" pitchFamily="18" charset="0"/>
              </a:rPr>
              <a:t>. </a:t>
            </a:r>
            <a:r>
              <a:rPr lang="lv-LV" dirty="0" err="1" smtClean="0">
                <a:solidFill>
                  <a:srgbClr val="002060"/>
                </a:solidFill>
                <a:latin typeface="Times New Roman" pitchFamily="18" charset="0"/>
                <a:cs typeface="Times New Roman" pitchFamily="18" charset="0"/>
              </a:rPr>
              <a:t>Health</a:t>
            </a:r>
            <a:r>
              <a:rPr lang="lv-LV" dirty="0" smtClean="0">
                <a:solidFill>
                  <a:srgbClr val="002060"/>
                </a:solidFill>
                <a:latin typeface="Times New Roman" pitchFamily="18" charset="0"/>
                <a:cs typeface="Times New Roman" pitchFamily="18" charset="0"/>
              </a:rPr>
              <a:t>. </a:t>
            </a:r>
            <a:r>
              <a:rPr lang="lv-LV" dirty="0" err="1" smtClean="0">
                <a:solidFill>
                  <a:srgbClr val="002060"/>
                </a:solidFill>
                <a:latin typeface="Times New Roman" pitchFamily="18" charset="0"/>
                <a:cs typeface="Times New Roman" pitchFamily="18" charset="0"/>
              </a:rPr>
              <a:t>Welfare</a:t>
            </a:r>
            <a:r>
              <a:rPr lang="lv-LV" dirty="0" smtClean="0">
                <a:solidFill>
                  <a:srgbClr val="002060"/>
                </a:solidFill>
                <a:latin typeface="Times New Roman" pitchFamily="18" charset="0"/>
                <a:cs typeface="Times New Roman" pitchFamily="18" charset="0"/>
              </a:rPr>
              <a:t>. – EDP </a:t>
            </a:r>
            <a:r>
              <a:rPr lang="lv-LV" dirty="0" err="1" smtClean="0">
                <a:solidFill>
                  <a:srgbClr val="002060"/>
                </a:solidFill>
                <a:latin typeface="Times New Roman" pitchFamily="18" charset="0"/>
                <a:cs typeface="Times New Roman" pitchFamily="18" charset="0"/>
              </a:rPr>
              <a:t>Sciences</a:t>
            </a:r>
            <a:r>
              <a:rPr lang="lv-LV" dirty="0" smtClean="0">
                <a:solidFill>
                  <a:srgbClr val="002060"/>
                </a:solidFill>
                <a:latin typeface="Times New Roman" pitchFamily="18" charset="0"/>
                <a:cs typeface="Times New Roman" pitchFamily="18" charset="0"/>
              </a:rPr>
              <a:t>, 2014. – 00024-p.1 – 00031-p.10.</a:t>
            </a:r>
          </a:p>
          <a:p>
            <a:pPr marL="320040" lvl="3" indent="-320040">
              <a:spcBef>
                <a:spcPts val="700"/>
              </a:spcBef>
              <a:buClr>
                <a:schemeClr val="accent2"/>
              </a:buClr>
              <a:buSzPct val="60000"/>
              <a:buFont typeface="Wingdings"/>
              <a:buChar char=""/>
            </a:pPr>
            <a:endParaRPr lang="lv-LV" dirty="0" smtClean="0">
              <a:latin typeface="Times New Roman" pitchFamily="18" charset="0"/>
              <a:cs typeface="Times New Roman" pitchFamily="18" charset="0"/>
            </a:endParaRPr>
          </a:p>
          <a:p>
            <a:endParaRPr lang="lv-LV" sz="2000" dirty="0" smtClean="0">
              <a:latin typeface="Times New Roman" pitchFamily="18" charset="0"/>
              <a:cs typeface="Times New Roman" pitchFamily="18" charset="0"/>
            </a:endParaRPr>
          </a:p>
          <a:p>
            <a:endParaRPr lang="lv-LV"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620688"/>
            <a:ext cx="8153400" cy="648072"/>
          </a:xfrm>
        </p:spPr>
        <p:txBody>
          <a:bodyPr>
            <a:noAutofit/>
          </a:bodyPr>
          <a:lstStyle/>
          <a:p>
            <a:r>
              <a:rPr lang="lv-LV" dirty="0" smtClean="0">
                <a:solidFill>
                  <a:srgbClr val="002060"/>
                </a:solidFill>
                <a:latin typeface="Times New Roman" pitchFamily="18" charset="0"/>
                <a:cs typeface="Times New Roman" pitchFamily="18" charset="0"/>
              </a:rPr>
              <a:t>LITERATŪRA</a:t>
            </a:r>
            <a:r>
              <a:rPr lang="en-US" dirty="0" smtClean="0">
                <a:solidFill>
                  <a:srgbClr val="002060"/>
                </a:solidFill>
                <a:latin typeface="Times New Roman" pitchFamily="18" charset="0"/>
                <a:cs typeface="Times New Roman" pitchFamily="18" charset="0"/>
              </a:rPr>
              <a:t/>
            </a:r>
            <a:br>
              <a:rPr lang="en-US" dirty="0" smtClean="0">
                <a:solidFill>
                  <a:srgbClr val="002060"/>
                </a:solidFill>
                <a:latin typeface="Times New Roman" pitchFamily="18" charset="0"/>
                <a:cs typeface="Times New Roman" pitchFamily="18" charset="0"/>
              </a:rPr>
            </a:br>
            <a:endParaRPr lang="en-US" dirty="0" smtClean="0">
              <a:solidFill>
                <a:srgbClr val="002060"/>
              </a:solidFill>
              <a:latin typeface="Times New Roman" pitchFamily="18" charset="0"/>
              <a:cs typeface="Times New Roman" pitchFamily="18" charset="0"/>
            </a:endParaRPr>
          </a:p>
        </p:txBody>
      </p:sp>
      <p:sp>
        <p:nvSpPr>
          <p:cNvPr id="3" name="Content Placeholder 2"/>
          <p:cNvSpPr>
            <a:spLocks noGrp="1"/>
          </p:cNvSpPr>
          <p:nvPr>
            <p:ph sz="quarter" idx="1"/>
          </p:nvPr>
        </p:nvSpPr>
        <p:spPr>
          <a:xfrm>
            <a:off x="142844" y="1500174"/>
            <a:ext cx="8623204" cy="5357826"/>
          </a:xfrm>
        </p:spPr>
        <p:txBody>
          <a:bodyPr>
            <a:normAutofit fontScale="55000" lnSpcReduction="20000"/>
          </a:bodyPr>
          <a:lstStyle/>
          <a:p>
            <a:endParaRPr lang="lv-LV" sz="2000" dirty="0" smtClean="0">
              <a:solidFill>
                <a:srgbClr val="002060"/>
              </a:solidFill>
            </a:endParaRPr>
          </a:p>
          <a:p>
            <a:r>
              <a:rPr lang="lv-LV" sz="2000" dirty="0" smtClean="0">
                <a:solidFill>
                  <a:srgbClr val="002060"/>
                </a:solidFill>
              </a:rPr>
              <a:t>1. </a:t>
            </a:r>
            <a:r>
              <a:rPr lang="lv-LV" sz="2000" dirty="0" err="1" smtClean="0">
                <a:solidFill>
                  <a:srgbClr val="002060"/>
                </a:solidFill>
              </a:rPr>
              <a:t>Anatrella</a:t>
            </a:r>
            <a:r>
              <a:rPr lang="lv-LV" sz="2000" dirty="0" smtClean="0">
                <a:solidFill>
                  <a:srgbClr val="002060"/>
                </a:solidFill>
              </a:rPr>
              <a:t>, T.</a:t>
            </a:r>
            <a:r>
              <a:rPr lang="lv-LV" sz="2000" i="1" dirty="0" smtClean="0">
                <a:solidFill>
                  <a:srgbClr val="002060"/>
                </a:solidFill>
              </a:rPr>
              <a:t> </a:t>
            </a:r>
            <a:r>
              <a:rPr lang="lv-LV" sz="2000" i="1" dirty="0" err="1" smtClean="0">
                <a:solidFill>
                  <a:srgbClr val="002060"/>
                </a:solidFill>
              </a:rPr>
              <a:t>Narcisa</a:t>
            </a:r>
            <a:r>
              <a:rPr lang="lv-LV" sz="2000" i="1" dirty="0" smtClean="0">
                <a:solidFill>
                  <a:srgbClr val="002060"/>
                </a:solidFill>
              </a:rPr>
              <a:t> valstība. Seksuālās atšķirības nolieguma sekas. </a:t>
            </a:r>
            <a:r>
              <a:rPr lang="lv-LV" sz="2000" dirty="0" smtClean="0">
                <a:solidFill>
                  <a:srgbClr val="002060"/>
                </a:solidFill>
              </a:rPr>
              <a:t>Izdevniecība Luci </a:t>
            </a:r>
            <a:r>
              <a:rPr lang="lv-LV" sz="2000" dirty="0" err="1" smtClean="0">
                <a:solidFill>
                  <a:srgbClr val="002060"/>
                </a:solidFill>
              </a:rPr>
              <a:t>sull</a:t>
            </a:r>
            <a:r>
              <a:rPr lang="lv-LV" sz="2000" baseline="30000" dirty="0" smtClean="0">
                <a:solidFill>
                  <a:srgbClr val="002060"/>
                </a:solidFill>
              </a:rPr>
              <a:t>,</a:t>
            </a:r>
            <a:r>
              <a:rPr lang="lv-LV" sz="2000" dirty="0" smtClean="0">
                <a:solidFill>
                  <a:srgbClr val="002060"/>
                </a:solidFill>
              </a:rPr>
              <a:t> </a:t>
            </a:r>
            <a:r>
              <a:rPr lang="lv-LV" sz="2000" dirty="0" err="1" smtClean="0">
                <a:solidFill>
                  <a:srgbClr val="002060"/>
                </a:solidFill>
              </a:rPr>
              <a:t>Est</a:t>
            </a:r>
            <a:r>
              <a:rPr lang="lv-LV" sz="2000" dirty="0" smtClean="0">
                <a:solidFill>
                  <a:srgbClr val="002060"/>
                </a:solidFill>
              </a:rPr>
              <a:t>.</a:t>
            </a:r>
          </a:p>
          <a:p>
            <a:r>
              <a:rPr lang="lv-LV" sz="2000" dirty="0" smtClean="0">
                <a:solidFill>
                  <a:srgbClr val="002060"/>
                </a:solidFill>
              </a:rPr>
              <a:t>2. DABASZINĀTNES UN PEDAGOĢIJA. Monogrāfija. Rīgas Pedagoģijas un izglītības vadības akadēmija, 2014, 113-194</a:t>
            </a:r>
          </a:p>
          <a:p>
            <a:r>
              <a:rPr lang="lv-LV" sz="2000" dirty="0" smtClean="0">
                <a:solidFill>
                  <a:srgbClr val="002060"/>
                </a:solidFill>
              </a:rPr>
              <a:t>3. </a:t>
            </a:r>
            <a:r>
              <a:rPr lang="lv-LV" sz="2000" dirty="0" err="1" smtClean="0">
                <a:solidFill>
                  <a:srgbClr val="002060"/>
                </a:solidFill>
              </a:rPr>
              <a:t>Dobdons.Dž</a:t>
            </a:r>
            <a:r>
              <a:rPr lang="lv-LV" sz="2000" dirty="0" smtClean="0">
                <a:solidFill>
                  <a:srgbClr val="002060"/>
                </a:solidFill>
              </a:rPr>
              <a:t>. </a:t>
            </a:r>
            <a:r>
              <a:rPr lang="lv-LV" sz="2000" i="1" dirty="0" smtClean="0">
                <a:solidFill>
                  <a:srgbClr val="002060"/>
                </a:solidFill>
              </a:rPr>
              <a:t>Zēnu audzināšana. </a:t>
            </a:r>
            <a:r>
              <a:rPr lang="lv-LV" sz="2000" dirty="0" smtClean="0">
                <a:solidFill>
                  <a:srgbClr val="002060"/>
                </a:solidFill>
              </a:rPr>
              <a:t>Atklāsme, 2003 </a:t>
            </a:r>
          </a:p>
          <a:p>
            <a:r>
              <a:rPr lang="lv-LV" sz="2000" dirty="0" smtClean="0">
                <a:solidFill>
                  <a:srgbClr val="002060"/>
                </a:solidFill>
              </a:rPr>
              <a:t>4. </a:t>
            </a:r>
            <a:r>
              <a:rPr lang="lv-LV" sz="2000" dirty="0" err="1" smtClean="0">
                <a:solidFill>
                  <a:srgbClr val="002060"/>
                </a:solidFill>
              </a:rPr>
              <a:t>Dobrjakovs</a:t>
            </a:r>
            <a:r>
              <a:rPr lang="lv-LV" sz="2000" dirty="0" smtClean="0">
                <a:solidFill>
                  <a:srgbClr val="002060"/>
                </a:solidFill>
              </a:rPr>
              <a:t>, I. </a:t>
            </a:r>
            <a:r>
              <a:rPr lang="lv-LV" sz="2000" i="1" dirty="0" smtClean="0">
                <a:solidFill>
                  <a:srgbClr val="002060"/>
                </a:solidFill>
              </a:rPr>
              <a:t>Sievietes un vīrieša mīlestības attiecības, raugoties no perinatālās psiholoģijas un psihoanalīzes viedokļa. </a:t>
            </a:r>
            <a:r>
              <a:rPr lang="lv-LV" sz="2000" dirty="0" smtClean="0">
                <a:solidFill>
                  <a:srgbClr val="002060"/>
                </a:solidFill>
              </a:rPr>
              <a:t>Starptautiska konference ”Mīlestība, attiecības, transformācija dzīvē un psihoterapijā”, 2010</a:t>
            </a:r>
          </a:p>
          <a:p>
            <a:r>
              <a:rPr lang="lv-LV" sz="2000" dirty="0" smtClean="0">
                <a:solidFill>
                  <a:srgbClr val="002060"/>
                </a:solidFill>
              </a:rPr>
              <a:t>5. </a:t>
            </a:r>
            <a:r>
              <a:rPr lang="lv-LV" sz="2000" dirty="0" err="1" smtClean="0">
                <a:solidFill>
                  <a:srgbClr val="002060"/>
                </a:solidFill>
              </a:rPr>
              <a:t>Fromms</a:t>
            </a:r>
            <a:r>
              <a:rPr lang="lv-LV" sz="2000" dirty="0" smtClean="0">
                <a:solidFill>
                  <a:srgbClr val="002060"/>
                </a:solidFill>
              </a:rPr>
              <a:t>, Ē. </a:t>
            </a:r>
            <a:r>
              <a:rPr lang="lv-LV" sz="2000" i="1" dirty="0" smtClean="0">
                <a:solidFill>
                  <a:srgbClr val="002060"/>
                </a:solidFill>
              </a:rPr>
              <a:t>Mīlestības māksla. </a:t>
            </a:r>
            <a:r>
              <a:rPr lang="lv-LV" sz="2000" dirty="0" smtClean="0">
                <a:solidFill>
                  <a:srgbClr val="002060"/>
                </a:solidFill>
              </a:rPr>
              <a:t>Apgāds Jumava, 1994 </a:t>
            </a:r>
          </a:p>
          <a:p>
            <a:r>
              <a:rPr lang="lv-LV" sz="2000" dirty="0" smtClean="0">
                <a:solidFill>
                  <a:srgbClr val="002060"/>
                </a:solidFill>
              </a:rPr>
              <a:t>6. </a:t>
            </a:r>
            <a:r>
              <a:rPr lang="lv-LV" sz="2000" dirty="0" err="1" smtClean="0">
                <a:solidFill>
                  <a:srgbClr val="002060"/>
                </a:solidFill>
              </a:rPr>
              <a:t>Grofs</a:t>
            </a:r>
            <a:r>
              <a:rPr lang="lv-LV" sz="2000" dirty="0" smtClean="0">
                <a:solidFill>
                  <a:srgbClr val="002060"/>
                </a:solidFill>
              </a:rPr>
              <a:t>., S. </a:t>
            </a:r>
            <a:r>
              <a:rPr lang="lv-LV" sz="2000" i="1" dirty="0" smtClean="0">
                <a:solidFill>
                  <a:srgbClr val="002060"/>
                </a:solidFill>
              </a:rPr>
              <a:t>Nākotnes psiholoģija. </a:t>
            </a:r>
            <a:r>
              <a:rPr lang="lv-LV" sz="2000" dirty="0" err="1" smtClean="0">
                <a:solidFill>
                  <a:srgbClr val="002060"/>
                </a:solidFill>
              </a:rPr>
              <a:t>RaKa</a:t>
            </a:r>
            <a:r>
              <a:rPr lang="lv-LV" sz="2000" dirty="0" smtClean="0">
                <a:solidFill>
                  <a:srgbClr val="002060"/>
                </a:solidFill>
              </a:rPr>
              <a:t>, 2006</a:t>
            </a:r>
          </a:p>
          <a:p>
            <a:r>
              <a:rPr lang="lv-LV" sz="2000" dirty="0" smtClean="0">
                <a:solidFill>
                  <a:srgbClr val="002060"/>
                </a:solidFill>
              </a:rPr>
              <a:t>7. </a:t>
            </a:r>
            <a:r>
              <a:rPr lang="lv-LV" sz="2000" dirty="0" err="1" smtClean="0">
                <a:solidFill>
                  <a:srgbClr val="002060"/>
                </a:solidFill>
              </a:rPr>
              <a:t>Kačiatore</a:t>
            </a:r>
            <a:r>
              <a:rPr lang="lv-LV" sz="2000" dirty="0" smtClean="0">
                <a:solidFill>
                  <a:srgbClr val="002060"/>
                </a:solidFill>
              </a:rPr>
              <a:t>, R.&amp; </a:t>
            </a:r>
            <a:r>
              <a:rPr lang="lv-LV" sz="2000" dirty="0" err="1" smtClean="0">
                <a:solidFill>
                  <a:srgbClr val="002060"/>
                </a:solidFill>
              </a:rPr>
              <a:t>Koiso-kantila,</a:t>
            </a:r>
            <a:r>
              <a:rPr lang="lv-LV" sz="2000" dirty="0" smtClean="0">
                <a:solidFill>
                  <a:srgbClr val="002060"/>
                </a:solidFill>
              </a:rPr>
              <a:t> S. </a:t>
            </a:r>
            <a:r>
              <a:rPr lang="lv-LV" sz="2000" i="1" dirty="0" smtClean="0">
                <a:solidFill>
                  <a:srgbClr val="002060"/>
                </a:solidFill>
              </a:rPr>
              <a:t>No zēna līdz vīrietim. </a:t>
            </a:r>
            <a:r>
              <a:rPr lang="lv-LV" sz="2000" dirty="0" smtClean="0">
                <a:solidFill>
                  <a:srgbClr val="002060"/>
                </a:solidFill>
              </a:rPr>
              <a:t>Jumava, 2012</a:t>
            </a:r>
          </a:p>
          <a:p>
            <a:r>
              <a:rPr lang="lv-LV" sz="2000" dirty="0" smtClean="0">
                <a:solidFill>
                  <a:srgbClr val="002060"/>
                </a:solidFill>
              </a:rPr>
              <a:t>8. Karpova Ā. </a:t>
            </a:r>
            <a:r>
              <a:rPr lang="lv-LV" sz="2000" i="1" dirty="0" smtClean="0">
                <a:solidFill>
                  <a:srgbClr val="002060"/>
                </a:solidFill>
              </a:rPr>
              <a:t>Personība. Teorijas un to rādītāji. </a:t>
            </a:r>
            <a:r>
              <a:rPr lang="lv-LV" sz="2000" dirty="0" smtClean="0">
                <a:solidFill>
                  <a:srgbClr val="002060"/>
                </a:solidFill>
              </a:rPr>
              <a:t>Apgāds Zvaigzne ABC,1998 </a:t>
            </a:r>
          </a:p>
          <a:p>
            <a:r>
              <a:rPr lang="lv-LV" sz="2000" dirty="0" smtClean="0">
                <a:solidFill>
                  <a:srgbClr val="002060"/>
                </a:solidFill>
              </a:rPr>
              <a:t>9. </a:t>
            </a:r>
            <a:r>
              <a:rPr lang="lv-LV" sz="2000" dirty="0" err="1" smtClean="0">
                <a:solidFill>
                  <a:srgbClr val="002060"/>
                </a:solidFill>
              </a:rPr>
              <a:t>Klauds</a:t>
            </a:r>
            <a:r>
              <a:rPr lang="lv-LV" sz="2000" dirty="0" smtClean="0">
                <a:solidFill>
                  <a:srgbClr val="002060"/>
                </a:solidFill>
              </a:rPr>
              <a:t>, H. </a:t>
            </a:r>
            <a:r>
              <a:rPr lang="lv-LV" sz="2000" i="1" dirty="0" smtClean="0">
                <a:solidFill>
                  <a:srgbClr val="002060"/>
                </a:solidFill>
              </a:rPr>
              <a:t>Dziedinošās pārmaiņas. </a:t>
            </a:r>
            <a:r>
              <a:rPr lang="lv-LV" sz="2000" dirty="0" smtClean="0">
                <a:solidFill>
                  <a:srgbClr val="002060"/>
                </a:solidFill>
              </a:rPr>
              <a:t>Kā izprast savu ķermeni. Agape Latvija, 2009 </a:t>
            </a:r>
          </a:p>
          <a:p>
            <a:r>
              <a:rPr lang="lv-LV" sz="2000" i="1" dirty="0" smtClean="0">
                <a:solidFill>
                  <a:srgbClr val="002060"/>
                </a:solidFill>
              </a:rPr>
              <a:t>10. Latvijas mazā enciklopēdija, CILVĒKS. Enciklopēdija par cilvēka ķermeni. </a:t>
            </a:r>
            <a:r>
              <a:rPr lang="lv-LV" sz="2000" dirty="0" smtClean="0">
                <a:solidFill>
                  <a:srgbClr val="002060"/>
                </a:solidFill>
              </a:rPr>
              <a:t>Apgāds Zvaigzne ABC, 2003</a:t>
            </a:r>
          </a:p>
          <a:p>
            <a:r>
              <a:rPr lang="lv-LV" sz="2000" dirty="0" smtClean="0">
                <a:solidFill>
                  <a:srgbClr val="002060"/>
                </a:solidFill>
              </a:rPr>
              <a:t>11. </a:t>
            </a:r>
            <a:r>
              <a:rPr lang="lv-LV" sz="2000" dirty="0" err="1" smtClean="0">
                <a:solidFill>
                  <a:srgbClr val="002060"/>
                </a:solidFill>
              </a:rPr>
              <a:t>Svence</a:t>
            </a:r>
            <a:r>
              <a:rPr lang="lv-LV" sz="2000" dirty="0" smtClean="0">
                <a:solidFill>
                  <a:srgbClr val="002060"/>
                </a:solidFill>
              </a:rPr>
              <a:t>, G. </a:t>
            </a:r>
            <a:r>
              <a:rPr lang="lv-LV" sz="2000" i="1" dirty="0" smtClean="0">
                <a:solidFill>
                  <a:srgbClr val="002060"/>
                </a:solidFill>
              </a:rPr>
              <a:t>Personības attīstības psiholoģija.</a:t>
            </a:r>
            <a:r>
              <a:rPr lang="lv-LV" sz="2000" dirty="0" smtClean="0">
                <a:solidFill>
                  <a:srgbClr val="002060"/>
                </a:solidFill>
              </a:rPr>
              <a:t> Rīgas Pedagoģijas un izglītības vadības augstskola, 1998 </a:t>
            </a:r>
          </a:p>
          <a:p>
            <a:r>
              <a:rPr lang="lv-LV" sz="2000" dirty="0" smtClean="0">
                <a:solidFill>
                  <a:srgbClr val="002060"/>
                </a:solidFill>
              </a:rPr>
              <a:t>12. </a:t>
            </a:r>
            <a:r>
              <a:rPr lang="lv-LV" sz="2000" dirty="0" err="1" smtClean="0">
                <a:solidFill>
                  <a:srgbClr val="002060"/>
                </a:solidFill>
              </a:rPr>
              <a:t>Talbots</a:t>
            </a:r>
            <a:r>
              <a:rPr lang="lv-LV" sz="2000" dirty="0" smtClean="0">
                <a:solidFill>
                  <a:srgbClr val="002060"/>
                </a:solidFill>
              </a:rPr>
              <a:t>, M. </a:t>
            </a:r>
            <a:r>
              <a:rPr lang="lv-LV" sz="2000" i="1" dirty="0" smtClean="0">
                <a:solidFill>
                  <a:srgbClr val="002060"/>
                </a:solidFill>
              </a:rPr>
              <a:t>Hologrāfiskais visums.  Apgāds </a:t>
            </a:r>
            <a:r>
              <a:rPr lang="lv-LV" sz="2000" dirty="0" smtClean="0">
                <a:solidFill>
                  <a:srgbClr val="002060"/>
                </a:solidFill>
              </a:rPr>
              <a:t>Jumava, 2009</a:t>
            </a:r>
          </a:p>
          <a:p>
            <a:r>
              <a:rPr lang="lv-LV" sz="2000" dirty="0" smtClean="0">
                <a:solidFill>
                  <a:srgbClr val="002060"/>
                </a:solidFill>
              </a:rPr>
              <a:t>13. </a:t>
            </a:r>
            <a:r>
              <a:rPr lang="lv-LV" sz="2000" dirty="0" err="1" smtClean="0">
                <a:solidFill>
                  <a:srgbClr val="002060"/>
                </a:solidFill>
              </a:rPr>
              <a:t>Vuorinens</a:t>
            </a:r>
            <a:r>
              <a:rPr lang="lv-LV" sz="2000" dirty="0" smtClean="0">
                <a:solidFill>
                  <a:srgbClr val="002060"/>
                </a:solidFill>
              </a:rPr>
              <a:t>. R., </a:t>
            </a:r>
            <a:r>
              <a:rPr lang="lv-LV" sz="2000" dirty="0" err="1" smtClean="0">
                <a:solidFill>
                  <a:srgbClr val="002060"/>
                </a:solidFill>
              </a:rPr>
              <a:t>Tūnala</a:t>
            </a:r>
            <a:r>
              <a:rPr lang="lv-LV" sz="2000" dirty="0" smtClean="0">
                <a:solidFill>
                  <a:srgbClr val="002060"/>
                </a:solidFill>
              </a:rPr>
              <a:t>, E.  </a:t>
            </a:r>
            <a:r>
              <a:rPr lang="lv-LV" sz="2000" i="1" dirty="0" smtClean="0">
                <a:solidFill>
                  <a:srgbClr val="002060"/>
                </a:solidFill>
              </a:rPr>
              <a:t>Psiholoģijas pamati. Cilvēka attīstības posmi</a:t>
            </a:r>
            <a:r>
              <a:rPr lang="lv-LV" sz="2000" dirty="0" smtClean="0">
                <a:solidFill>
                  <a:srgbClr val="002060"/>
                </a:solidFill>
              </a:rPr>
              <a:t>. Apgāds Zvaigzne ABC, 1999</a:t>
            </a:r>
          </a:p>
          <a:p>
            <a:r>
              <a:rPr lang="lv-LV" sz="2000" dirty="0" smtClean="0">
                <a:solidFill>
                  <a:srgbClr val="002060"/>
                </a:solidFill>
              </a:rPr>
              <a:t>14. Zālītis, J.  </a:t>
            </a:r>
            <a:r>
              <a:rPr lang="lv-LV" sz="2000" i="1" dirty="0" smtClean="0">
                <a:solidFill>
                  <a:srgbClr val="002060"/>
                </a:solidFill>
              </a:rPr>
              <a:t>Mīlestības Mācība, DZIMUMAUDZINĀŠANA.  </a:t>
            </a:r>
            <a:r>
              <a:rPr lang="lv-LV" sz="2000" dirty="0" smtClean="0">
                <a:solidFill>
                  <a:srgbClr val="002060"/>
                </a:solidFill>
              </a:rPr>
              <a:t>Medicīnas preses apgāds, Rīga 2001 </a:t>
            </a:r>
          </a:p>
          <a:p>
            <a:r>
              <a:rPr lang="lv-LV" sz="2000" dirty="0" smtClean="0">
                <a:solidFill>
                  <a:srgbClr val="002060"/>
                </a:solidFill>
              </a:rPr>
              <a:t>15. </a:t>
            </a:r>
            <a:r>
              <a:rPr lang="en-US" sz="2000" dirty="0">
                <a:solidFill>
                  <a:srgbClr val="002060"/>
                </a:solidFill>
              </a:rPr>
              <a:t>Margaret M. McCarthy, Arthur P. Arnold, Gregory F. Ball, Jeffrey D. </a:t>
            </a:r>
            <a:r>
              <a:rPr lang="en-US" sz="2000" dirty="0" err="1">
                <a:solidFill>
                  <a:srgbClr val="002060"/>
                </a:solidFill>
              </a:rPr>
              <a:t>Blaustein</a:t>
            </a:r>
            <a:r>
              <a:rPr lang="en-US" sz="2000" dirty="0">
                <a:solidFill>
                  <a:srgbClr val="002060"/>
                </a:solidFill>
              </a:rPr>
              <a:t>, and Geert J. De </a:t>
            </a:r>
            <a:r>
              <a:rPr lang="en-US" sz="2000" dirty="0" err="1">
                <a:solidFill>
                  <a:srgbClr val="002060"/>
                </a:solidFill>
              </a:rPr>
              <a:t>Vries</a:t>
            </a:r>
            <a:endParaRPr lang="en-US" sz="2000" dirty="0">
              <a:solidFill>
                <a:srgbClr val="002060"/>
              </a:solidFill>
            </a:endParaRPr>
          </a:p>
          <a:p>
            <a:r>
              <a:rPr lang="en-US" sz="2000" dirty="0">
                <a:solidFill>
                  <a:srgbClr val="002060"/>
                </a:solidFill>
              </a:rPr>
              <a:t>"Sex Differences in the Brain: The Not So Inconvenient </a:t>
            </a:r>
            <a:r>
              <a:rPr lang="en-US" sz="2000" dirty="0" smtClean="0">
                <a:solidFill>
                  <a:srgbClr val="002060"/>
                </a:solidFill>
              </a:rPr>
              <a:t>Truth</a:t>
            </a:r>
            <a:r>
              <a:rPr lang="lv-LV" sz="2000" dirty="0" smtClean="0">
                <a:solidFill>
                  <a:srgbClr val="002060"/>
                </a:solidFill>
              </a:rPr>
              <a:t>’’. </a:t>
            </a:r>
            <a:r>
              <a:rPr lang="en-US" sz="2000" dirty="0" smtClean="0">
                <a:solidFill>
                  <a:srgbClr val="002060"/>
                </a:solidFill>
              </a:rPr>
              <a:t>The </a:t>
            </a:r>
            <a:r>
              <a:rPr lang="en-US" sz="2000" dirty="0">
                <a:solidFill>
                  <a:srgbClr val="002060"/>
                </a:solidFill>
              </a:rPr>
              <a:t>Journal of Neuroscience, 15 February 2012, 32(7): 2241-2247</a:t>
            </a:r>
            <a:endParaRPr lang="lv-LV" sz="2000" dirty="0" smtClean="0">
              <a:solidFill>
                <a:srgbClr val="002060"/>
              </a:solidFill>
            </a:endParaRPr>
          </a:p>
          <a:p>
            <a:r>
              <a:rPr lang="lv-LV" sz="2000" b="1" dirty="0" smtClean="0">
                <a:solidFill>
                  <a:srgbClr val="002060"/>
                </a:solidFill>
              </a:rPr>
              <a:t> </a:t>
            </a:r>
            <a:endParaRPr lang="lv-LV" sz="2000" dirty="0" smtClean="0">
              <a:solidFill>
                <a:srgbClr val="002060"/>
              </a:solidFill>
            </a:endParaRPr>
          </a:p>
          <a:p>
            <a:r>
              <a:rPr lang="lv-LV" sz="2000" b="1" u="sng" dirty="0" smtClean="0">
                <a:solidFill>
                  <a:srgbClr val="002060"/>
                </a:solidFill>
              </a:rPr>
              <a:t>Ieteicamā literatūra:</a:t>
            </a:r>
            <a:endParaRPr lang="lv-LV" sz="2000" dirty="0" smtClean="0">
              <a:solidFill>
                <a:srgbClr val="002060"/>
              </a:solidFill>
            </a:endParaRPr>
          </a:p>
          <a:p>
            <a:r>
              <a:rPr lang="lv-LV" sz="2000" dirty="0" err="1" smtClean="0">
                <a:solidFill>
                  <a:srgbClr val="002060"/>
                </a:solidFill>
              </a:rPr>
              <a:t>Anatrella</a:t>
            </a:r>
            <a:r>
              <a:rPr lang="lv-LV" sz="2000" dirty="0" smtClean="0">
                <a:solidFill>
                  <a:srgbClr val="002060"/>
                </a:solidFill>
              </a:rPr>
              <a:t>, T. </a:t>
            </a:r>
            <a:r>
              <a:rPr lang="lv-LV" sz="2000" i="1" dirty="0" smtClean="0">
                <a:solidFill>
                  <a:srgbClr val="002060"/>
                </a:solidFill>
              </a:rPr>
              <a:t> </a:t>
            </a:r>
            <a:r>
              <a:rPr lang="lv-LV" sz="2000" i="1" dirty="0" err="1" smtClean="0">
                <a:solidFill>
                  <a:srgbClr val="002060"/>
                </a:solidFill>
              </a:rPr>
              <a:t>Narcisa</a:t>
            </a:r>
            <a:r>
              <a:rPr lang="lv-LV" sz="2000" i="1" dirty="0" smtClean="0">
                <a:solidFill>
                  <a:srgbClr val="002060"/>
                </a:solidFill>
              </a:rPr>
              <a:t> valstība. Seksuālās atšķirības nolieguma sekas. </a:t>
            </a:r>
            <a:r>
              <a:rPr lang="lv-LV" sz="2000" dirty="0" smtClean="0">
                <a:solidFill>
                  <a:srgbClr val="002060"/>
                </a:solidFill>
              </a:rPr>
              <a:t>Izdevniecība Luci </a:t>
            </a:r>
            <a:r>
              <a:rPr lang="lv-LV" sz="2000" dirty="0" err="1" smtClean="0">
                <a:solidFill>
                  <a:srgbClr val="002060"/>
                </a:solidFill>
              </a:rPr>
              <a:t>sull</a:t>
            </a:r>
            <a:r>
              <a:rPr lang="lv-LV" sz="2000" baseline="30000" dirty="0" smtClean="0">
                <a:solidFill>
                  <a:srgbClr val="002060"/>
                </a:solidFill>
              </a:rPr>
              <a:t>,</a:t>
            </a:r>
            <a:r>
              <a:rPr lang="lv-LV" sz="2000" dirty="0" smtClean="0">
                <a:solidFill>
                  <a:srgbClr val="002060"/>
                </a:solidFill>
              </a:rPr>
              <a:t> </a:t>
            </a:r>
            <a:r>
              <a:rPr lang="lv-LV" sz="2000" dirty="0" err="1" smtClean="0">
                <a:solidFill>
                  <a:srgbClr val="002060"/>
                </a:solidFill>
              </a:rPr>
              <a:t>Est</a:t>
            </a:r>
            <a:r>
              <a:rPr lang="lv-LV" sz="2000" dirty="0" smtClean="0">
                <a:solidFill>
                  <a:srgbClr val="002060"/>
                </a:solidFill>
              </a:rPr>
              <a:t>.</a:t>
            </a:r>
          </a:p>
          <a:p>
            <a:r>
              <a:rPr lang="lv-LV" sz="2000" dirty="0" smtClean="0">
                <a:solidFill>
                  <a:srgbClr val="002060"/>
                </a:solidFill>
              </a:rPr>
              <a:t> DABASZINĀTNES UN PEDAGOĢIJA. Monogrāfija. Rīgas Pedagoģijas un izglītības vadības akadēmija, 2014, 113-194</a:t>
            </a:r>
          </a:p>
          <a:p>
            <a:r>
              <a:rPr lang="lv-LV" sz="2000" dirty="0" err="1" smtClean="0">
                <a:solidFill>
                  <a:srgbClr val="002060"/>
                </a:solidFill>
              </a:rPr>
              <a:t>Rors</a:t>
            </a:r>
            <a:r>
              <a:rPr lang="lv-LV" sz="2000" dirty="0" smtClean="0">
                <a:solidFill>
                  <a:srgbClr val="002060"/>
                </a:solidFill>
              </a:rPr>
              <a:t>, R. </a:t>
            </a:r>
            <a:r>
              <a:rPr lang="lv-LV" sz="2000" i="1" dirty="0" smtClean="0">
                <a:solidFill>
                  <a:srgbClr val="002060"/>
                </a:solidFill>
              </a:rPr>
              <a:t>Ādama atgriešanās. </a:t>
            </a:r>
            <a:r>
              <a:rPr lang="lv-LV" sz="2000" dirty="0" smtClean="0">
                <a:solidFill>
                  <a:srgbClr val="002060"/>
                </a:solidFill>
              </a:rPr>
              <a:t>Pieci apsolījumi vīrieša iniciācijas ceļā. Apgāds Zvaigzne ABC, 2013</a:t>
            </a:r>
          </a:p>
          <a:p>
            <a:r>
              <a:rPr lang="lv-LV" sz="2000" dirty="0" smtClean="0">
                <a:solidFill>
                  <a:srgbClr val="002060"/>
                </a:solidFill>
              </a:rPr>
              <a:t>Zālītis, J. </a:t>
            </a:r>
            <a:r>
              <a:rPr lang="lv-LV" sz="2000" i="1" dirty="0" smtClean="0">
                <a:solidFill>
                  <a:srgbClr val="002060"/>
                </a:solidFill>
              </a:rPr>
              <a:t>Mīlestības Mācība, DZIMUMAUDZINĀŠANA. </a:t>
            </a:r>
            <a:r>
              <a:rPr lang="lv-LV" sz="2000" dirty="0" smtClean="0">
                <a:solidFill>
                  <a:srgbClr val="002060"/>
                </a:solidFill>
              </a:rPr>
              <a:t>Medicīnas preses apgāds, Rīga 2001 </a:t>
            </a:r>
          </a:p>
          <a:p>
            <a:pPr fontAlgn="base"/>
            <a:endParaRPr lang="en-AU" sz="2000" dirty="0" smtClean="0"/>
          </a:p>
          <a:p>
            <a:pPr fontAlgn="base"/>
            <a:endParaRPr lang="en-US" sz="2000" dirty="0" smtClean="0"/>
          </a:p>
          <a:p>
            <a:endParaRPr lang="en-US" sz="1400" dirty="0" smtClean="0"/>
          </a:p>
          <a:p>
            <a:pPr lvl="0"/>
            <a:endParaRPr lang="en-US" sz="1400" dirty="0" smtClean="0"/>
          </a:p>
          <a:p>
            <a:pPr lvl="0"/>
            <a:endParaRPr lang="en-US" sz="1100" dirty="0" smtClean="0"/>
          </a:p>
          <a:p>
            <a:endParaRPr lang="en-US" sz="11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916832"/>
            <a:ext cx="8153400" cy="2786082"/>
          </a:xfrm>
        </p:spPr>
        <p:txBody>
          <a:bodyPr/>
          <a:lstStyle/>
          <a:p>
            <a:r>
              <a:rPr lang="lv-LV" dirty="0" smtClean="0"/>
              <a:t>           </a:t>
            </a:r>
            <a:r>
              <a:rPr lang="lv-LV" sz="4800" dirty="0" smtClean="0">
                <a:solidFill>
                  <a:srgbClr val="002060"/>
                </a:solidFill>
                <a:latin typeface="Times New Roman" pitchFamily="18" charset="0"/>
                <a:cs typeface="Times New Roman" pitchFamily="18" charset="0"/>
              </a:rPr>
              <a:t>Paldies par uzmanību!</a:t>
            </a:r>
            <a:endParaRPr lang="lv-LV" sz="4800" dirty="0">
              <a:solidFill>
                <a:srgbClr val="00206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8816</TotalTime>
  <Words>2085</Words>
  <Application>Microsoft Office PowerPoint</Application>
  <PresentationFormat>On-screen Show (4:3)</PresentationFormat>
  <Paragraphs>251</Paragraphs>
  <Slides>31</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31</vt:i4>
      </vt:variant>
    </vt:vector>
  </HeadingPairs>
  <TitlesOfParts>
    <vt:vector size="41" baseType="lpstr">
      <vt:lpstr>Arial Unicode MS</vt:lpstr>
      <vt:lpstr>Arial</vt:lpstr>
      <vt:lpstr>Baskerville Old Face</vt:lpstr>
      <vt:lpstr>Calibri</vt:lpstr>
      <vt:lpstr>Times New Roman</vt:lpstr>
      <vt:lpstr>Tw Cen MT</vt:lpstr>
      <vt:lpstr>Wingdings</vt:lpstr>
      <vt:lpstr>Wingdings 2</vt:lpstr>
      <vt:lpstr>Wingdings 3</vt:lpstr>
      <vt:lpstr>Median</vt:lpstr>
      <vt:lpstr> Dzimuma identitātes  nozīme  veselīgas personības  attīstībā    </vt:lpstr>
      <vt:lpstr>Dzimuma identitāte </vt:lpstr>
      <vt:lpstr>Sociālā veselība</vt:lpstr>
      <vt:lpstr>Psihosociālā veselība</vt:lpstr>
      <vt:lpstr>Neviens nespēs adekvāti  un skaidri saprast   dvēseles un ķermeņa vienotību, kamēr  nebūs iegūta adekvāta izpratne par mūsu ķermeni  B.Spinoza </vt:lpstr>
      <vt:lpstr>Cilvēks</vt:lpstr>
      <vt:lpstr>Dzimuma identitāte</vt:lpstr>
      <vt:lpstr>Dzimums - bioloģiski veidota sistēma </vt:lpstr>
      <vt:lpstr>Dzimums - bioloģiski veidota sistēma </vt:lpstr>
      <vt:lpstr>Dzimums - bioloģiski veidota sistēma </vt:lpstr>
      <vt:lpstr>Dzimuma identitāte</vt:lpstr>
      <vt:lpstr>Bioloģiskā dzimuma apzināšanās –  prāta un ķermeņa savstarpējo attiecību mijiedarbība</vt:lpstr>
      <vt:lpstr>Dzimuma identitāte –                      cilvēka veselīgas attīstības pamats</vt:lpstr>
      <vt:lpstr>Dzimuma identitāte –                      cilvēka veselīgas attīstības pamats</vt:lpstr>
      <vt:lpstr>No zēna līdz vīrietim                               No meitenes līdz sievietei</vt:lpstr>
      <vt:lpstr>Tēvs un Māte</vt:lpstr>
      <vt:lpstr>Laulība</vt:lpstr>
      <vt:lpstr>Ģimene</vt:lpstr>
      <vt:lpstr>Nepilna ģimene</vt:lpstr>
      <vt:lpstr>Vecāki</vt:lpstr>
      <vt:lpstr>PowerPoint Presentation</vt:lpstr>
      <vt:lpstr>Pētījums par dzimstību veicinošajiem faktoriem Latvijā (Tretjakova, 2012, 2013).</vt:lpstr>
      <vt:lpstr>Pētījums par dzimstību veicinošajiem faktoriem Latvijā (Tretjakova, 2012, 2013).</vt:lpstr>
      <vt:lpstr>Pētījums par dzimstību veicinošajiem faktoriem Latvijā (Tretjakova, 2012, 2013).</vt:lpstr>
      <vt:lpstr>Pētījums Sociālā intelekta atšķirības sociāli izolēto un vispārizglītojošo skolu 16 – 18 gadu veciem jauniešiem (Tretjakova, 2004).  (Respondentu ģimenes situācija)</vt:lpstr>
      <vt:lpstr>Dzimuma identitāte</vt:lpstr>
      <vt:lpstr>Dzimuma identitāte</vt:lpstr>
      <vt:lpstr>Vardarbības ģimenē novēršana </vt:lpstr>
      <vt:lpstr>Publicētie pētījumi </vt:lpstr>
      <vt:lpstr>LITERATŪRA </vt:lpstr>
      <vt:lpstr>           Paldies par uzmanību!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Dzimuma identitātes nozīme cilvēka dzīvē  Kas es esmu?  Kāds es esmu?</dc:title>
  <dc:creator>Kristine van Jaarsveld - SESA85953</dc:creator>
  <cp:lastModifiedBy>peteris</cp:lastModifiedBy>
  <cp:revision>825</cp:revision>
  <dcterms:created xsi:type="dcterms:W3CDTF">2006-08-16T00:00:00Z</dcterms:created>
  <dcterms:modified xsi:type="dcterms:W3CDTF">2016-02-22T21:25:21Z</dcterms:modified>
</cp:coreProperties>
</file>