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0"/>
  </p:notesMasterIdLst>
  <p:handoutMasterIdLst>
    <p:handoutMasterId r:id="rId21"/>
  </p:handoutMasterIdLst>
  <p:sldIdLst>
    <p:sldId id="256" r:id="rId2"/>
    <p:sldId id="257" r:id="rId3"/>
    <p:sldId id="258" r:id="rId4"/>
    <p:sldId id="259" r:id="rId5"/>
    <p:sldId id="260" r:id="rId6"/>
    <p:sldId id="268" r:id="rId7"/>
    <p:sldId id="262" r:id="rId8"/>
    <p:sldId id="273" r:id="rId9"/>
    <p:sldId id="261" r:id="rId10"/>
    <p:sldId id="267" r:id="rId11"/>
    <p:sldId id="263" r:id="rId12"/>
    <p:sldId id="270" r:id="rId13"/>
    <p:sldId id="271" r:id="rId14"/>
    <p:sldId id="264" r:id="rId15"/>
    <p:sldId id="269" r:id="rId16"/>
    <p:sldId id="265" r:id="rId17"/>
    <p:sldId id="266" r:id="rId18"/>
    <p:sldId id="27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88B4D64-79E3-C04C-A615-302AD4944B45}" type="datetimeFigureOut">
              <a:rPr lang="fr-FR" smtClean="0"/>
              <a:t>11/02/2016</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6D9A601-E473-3A43-B919-711627FDC5E2}" type="slidenum">
              <a:rPr lang="fr-FR" smtClean="0"/>
              <a:t>‹#›</a:t>
            </a:fld>
            <a:endParaRPr lang="fr-FR"/>
          </a:p>
        </p:txBody>
      </p:sp>
    </p:spTree>
    <p:extLst>
      <p:ext uri="{BB962C8B-B14F-4D97-AF65-F5344CB8AC3E}">
        <p14:creationId xmlns:p14="http://schemas.microsoft.com/office/powerpoint/2010/main" val="5293416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1A39E7-CAC5-0F4B-8056-587FC2460836}" type="datetimeFigureOut">
              <a:rPr lang="fr-FR" smtClean="0"/>
              <a:t>11/02/2016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v-LV" smtClean="0"/>
              <a:t>Cliquez pour modifier les styles du texte du masque</a:t>
            </a:r>
          </a:p>
          <a:p>
            <a:pPr lvl="1"/>
            <a:r>
              <a:rPr lang="lv-LV" smtClean="0"/>
              <a:t>Deuxième niveau</a:t>
            </a:r>
          </a:p>
          <a:p>
            <a:pPr lvl="2"/>
            <a:r>
              <a:rPr lang="lv-LV" smtClean="0"/>
              <a:t>Troisième niveau</a:t>
            </a:r>
          </a:p>
          <a:p>
            <a:pPr lvl="3"/>
            <a:r>
              <a:rPr lang="lv-LV" smtClean="0"/>
              <a:t>Quatrième niveau</a:t>
            </a:r>
          </a:p>
          <a:p>
            <a:pPr lvl="4"/>
            <a:r>
              <a:rPr lang="lv-LV"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E7C175-AEE5-FE43-A8DD-810457FD473C}" type="slidenum">
              <a:rPr lang="fr-FR" smtClean="0"/>
              <a:t>‹#›</a:t>
            </a:fld>
            <a:endParaRPr lang="fr-FR"/>
          </a:p>
        </p:txBody>
      </p:sp>
    </p:spTree>
    <p:extLst>
      <p:ext uri="{BB962C8B-B14F-4D97-AF65-F5344CB8AC3E}">
        <p14:creationId xmlns:p14="http://schemas.microsoft.com/office/powerpoint/2010/main" val="93073406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grpSp>
        <p:nvGrpSpPr>
          <p:cNvPr id="9" name="Group 8"/>
          <p:cNvGrpSpPr/>
          <p:nvPr/>
        </p:nvGrpSpPr>
        <p:grpSpPr>
          <a:xfrm>
            <a:off x="486873" y="411480"/>
            <a:ext cx="8170254" cy="6035040"/>
            <a:chOff x="486873" y="411480"/>
            <a:chExt cx="8170254" cy="603504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5" name="Straight Connector 14"/>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914400" y="1123950"/>
            <a:ext cx="7342188"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lv-LV" smtClean="0"/>
              <a:t>Cliquez et modifiez le titre</a:t>
            </a:r>
            <a:endParaRPr dirty="0"/>
          </a:p>
        </p:txBody>
      </p:sp>
      <p:sp>
        <p:nvSpPr>
          <p:cNvPr id="3" name="Subtitle 2"/>
          <p:cNvSpPr>
            <a:spLocks noGrp="1"/>
          </p:cNvSpPr>
          <p:nvPr>
            <p:ph type="subTitle" idx="1"/>
          </p:nvPr>
        </p:nvSpPr>
        <p:spPr>
          <a:xfrm>
            <a:off x="914400" y="3429000"/>
            <a:ext cx="7342188"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smtClean="0"/>
              <a:t>Cliquez pour modifier le style des sous-titres du masque</a:t>
            </a:r>
            <a:endParaRPr dirty="0"/>
          </a:p>
        </p:txBody>
      </p:sp>
      <p:sp>
        <p:nvSpPr>
          <p:cNvPr id="4" name="Date Placeholder 3"/>
          <p:cNvSpPr>
            <a:spLocks noGrp="1"/>
          </p:cNvSpPr>
          <p:nvPr>
            <p:ph type="dt" sz="half" idx="10"/>
          </p:nvPr>
        </p:nvSpPr>
        <p:spPr>
          <a:xfrm>
            <a:off x="573741" y="6122894"/>
            <a:ext cx="2133600" cy="259317"/>
          </a:xfrm>
        </p:spPr>
        <p:txBody>
          <a:bodyPr/>
          <a:lstStyle/>
          <a:p>
            <a:fld id="{2FC8FF54-EC4D-E941-812F-C6680A00E808}" type="datetime1">
              <a:rPr lang="fr-FR" smtClean="0"/>
              <a:t>11/02/2016</a:t>
            </a:fld>
            <a:endParaRPr lang="en-US"/>
          </a:p>
        </p:txBody>
      </p:sp>
      <p:sp>
        <p:nvSpPr>
          <p:cNvPr id="5" name="Footer Placeholder 4"/>
          <p:cNvSpPr>
            <a:spLocks noGrp="1"/>
          </p:cNvSpPr>
          <p:nvPr>
            <p:ph type="ftr" sz="quarter" idx="11"/>
          </p:nvPr>
        </p:nvSpPr>
        <p:spPr>
          <a:xfrm>
            <a:off x="5638800" y="6122894"/>
            <a:ext cx="2895600" cy="257810"/>
          </a:xfrm>
        </p:spPr>
        <p:txBody>
          <a:bodyPr/>
          <a:lstStyle/>
          <a:p>
            <a:endParaRPr lang="en-US"/>
          </a:p>
        </p:txBody>
      </p:sp>
      <p:sp>
        <p:nvSpPr>
          <p:cNvPr id="6" name="Slide Number Placeholder 5"/>
          <p:cNvSpPr>
            <a:spLocks noGrp="1"/>
          </p:cNvSpPr>
          <p:nvPr>
            <p:ph type="sldNum" sz="quarter" idx="12"/>
          </p:nvPr>
        </p:nvSpPr>
        <p:spPr>
          <a:xfrm>
            <a:off x="4191000" y="6122894"/>
            <a:ext cx="762000" cy="271463"/>
          </a:xfrm>
        </p:spPr>
        <p:txBody>
          <a:bodyPr/>
          <a:lstStyle/>
          <a:p>
            <a:fld id="{CFE4BAC9-6D41-4691-9299-18EF07EF017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lv-LV" smtClean="0"/>
              <a:t>Cliquez et modifiez le titre</a:t>
            </a:r>
            <a:endParaRPr/>
          </a:p>
        </p:txBody>
      </p:sp>
      <p:sp>
        <p:nvSpPr>
          <p:cNvPr id="3" name="Content Placeholder 2"/>
          <p:cNvSpPr>
            <a:spLocks noGrp="1"/>
          </p:cNvSpPr>
          <p:nvPr>
            <p:ph idx="1"/>
          </p:nvPr>
        </p:nvSpPr>
        <p:spPr/>
        <p:txBody>
          <a:bodyPr/>
          <a:lstStyle>
            <a:lvl5pPr>
              <a:defRPr/>
            </a:lvl5pPr>
          </a:lstStyle>
          <a:p>
            <a:pPr lvl="0"/>
            <a:r>
              <a:rPr lang="lv-LV" smtClean="0"/>
              <a:t>Cliquez pour modifier les styles du texte du masque</a:t>
            </a:r>
          </a:p>
          <a:p>
            <a:pPr lvl="1"/>
            <a:r>
              <a:rPr lang="lv-LV" smtClean="0"/>
              <a:t>Deuxième niveau</a:t>
            </a:r>
          </a:p>
          <a:p>
            <a:pPr lvl="2"/>
            <a:r>
              <a:rPr lang="lv-LV" smtClean="0"/>
              <a:t>Troisième niveau</a:t>
            </a:r>
          </a:p>
          <a:p>
            <a:pPr lvl="3"/>
            <a:r>
              <a:rPr lang="lv-LV" smtClean="0"/>
              <a:t>Quatrième niveau</a:t>
            </a:r>
          </a:p>
          <a:p>
            <a:pPr lvl="4"/>
            <a:r>
              <a:rPr lang="lv-LV" smtClean="0"/>
              <a:t>Cinquième niveau</a:t>
            </a:r>
            <a:endParaRPr dirty="0"/>
          </a:p>
        </p:txBody>
      </p:sp>
      <p:sp>
        <p:nvSpPr>
          <p:cNvPr id="4" name="Date Placeholder 3"/>
          <p:cNvSpPr>
            <a:spLocks noGrp="1"/>
          </p:cNvSpPr>
          <p:nvPr>
            <p:ph type="dt" sz="half" idx="10"/>
          </p:nvPr>
        </p:nvSpPr>
        <p:spPr/>
        <p:txBody>
          <a:bodyPr/>
          <a:lstStyle/>
          <a:p>
            <a:fld id="{B596161D-3504-DB40-B3D2-33FC6F2FB20A}" type="datetime1">
              <a:rPr lang="fr-FR" smtClean="0"/>
              <a:t>11/02/2016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e de titre avec image">
    <p:spTree>
      <p:nvGrpSpPr>
        <p:cNvPr id="1" name=""/>
        <p:cNvGrpSpPr/>
        <p:nvPr/>
      </p:nvGrpSpPr>
      <p:grpSpPr>
        <a:xfrm>
          <a:off x="0" y="0"/>
          <a:ext cx="0" cy="0"/>
          <a:chOff x="0" y="0"/>
          <a:chExt cx="0" cy="0"/>
        </a:xfrm>
      </p:grpSpPr>
      <p:grpSp>
        <p:nvGrpSpPr>
          <p:cNvPr id="10" name="Group 9"/>
          <p:cNvGrpSpPr/>
          <p:nvPr/>
        </p:nvGrpSpPr>
        <p:grpSpPr>
          <a:xfrm>
            <a:off x="486873" y="411480"/>
            <a:ext cx="8170254" cy="6035040"/>
            <a:chOff x="486873" y="411480"/>
            <a:chExt cx="8170254" cy="6035040"/>
          </a:xfrm>
        </p:grpSpPr>
        <p:sp>
          <p:nvSpPr>
            <p:cNvPr id="12" name="Rectangle 11"/>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lv-LV" smtClean="0"/>
              <a:t>Cliquez et modifiez le titre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smtClean="0"/>
              <a:t>Cliquez pour modifier le style des sous-titres du masque</a:t>
            </a:r>
            <a:endParaRPr dirty="0"/>
          </a:p>
        </p:txBody>
      </p:sp>
      <p:sp>
        <p:nvSpPr>
          <p:cNvPr id="4" name="Date Placeholder 3"/>
          <p:cNvSpPr>
            <a:spLocks noGrp="1"/>
          </p:cNvSpPr>
          <p:nvPr>
            <p:ph type="dt" sz="half" idx="10"/>
          </p:nvPr>
        </p:nvSpPr>
        <p:spPr>
          <a:xfrm>
            <a:off x="569259" y="6122894"/>
            <a:ext cx="2133600" cy="259317"/>
          </a:xfrm>
        </p:spPr>
        <p:txBody>
          <a:bodyPr/>
          <a:lstStyle/>
          <a:p>
            <a:fld id="{937CB94F-5D94-1B4F-BBA5-136B67752806}" type="datetime1">
              <a:rPr lang="fr-FR" smtClean="0"/>
              <a:t>11/02/2016</a:t>
            </a:fld>
            <a:endParaRPr lang="en-US"/>
          </a:p>
        </p:txBody>
      </p:sp>
      <p:sp>
        <p:nvSpPr>
          <p:cNvPr id="5" name="Footer Placeholder 4"/>
          <p:cNvSpPr>
            <a:spLocks noGrp="1"/>
          </p:cNvSpPr>
          <p:nvPr>
            <p:ph type="ftr" sz="quarter" idx="11"/>
          </p:nvPr>
        </p:nvSpPr>
        <p:spPr>
          <a:xfrm>
            <a:off x="5638800" y="6124401"/>
            <a:ext cx="2895600" cy="257810"/>
          </a:xfrm>
        </p:spPr>
        <p:txBody>
          <a:bodyPr/>
          <a:lstStyle/>
          <a:p>
            <a:endParaRPr lang="en-US"/>
          </a:p>
        </p:txBody>
      </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lv-LV" smtClean="0"/>
              <a:t>Faire glisser l'image vers l'espace réservé ou cliquer sur l'icône pour l'ajouter</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8" name="Straight Connector 27"/>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900113" y="1371600"/>
            <a:ext cx="7345362" cy="1676400"/>
          </a:xfrm>
        </p:spPr>
        <p:txBody>
          <a:bodyPr anchor="b" anchorCtr="0">
            <a:noAutofit/>
          </a:bodyPr>
          <a:lstStyle>
            <a:lvl1pPr algn="ctr">
              <a:defRPr sz="5400" b="0" i="0" cap="none" baseline="0">
                <a:solidFill>
                  <a:schemeClr val="tx1">
                    <a:lumMod val="75000"/>
                    <a:lumOff val="25000"/>
                  </a:schemeClr>
                </a:solidFill>
              </a:defRPr>
            </a:lvl1pPr>
          </a:lstStyle>
          <a:p>
            <a:r>
              <a:rPr lang="lv-LV" smtClean="0"/>
              <a:t>Cliquez et modifiez le titre</a:t>
            </a:r>
            <a:endParaRPr dirty="0"/>
          </a:p>
        </p:txBody>
      </p:sp>
      <p:sp>
        <p:nvSpPr>
          <p:cNvPr id="3" name="Text Placeholder 2"/>
          <p:cNvSpPr>
            <a:spLocks noGrp="1"/>
          </p:cNvSpPr>
          <p:nvPr>
            <p:ph type="body" idx="1"/>
          </p:nvPr>
        </p:nvSpPr>
        <p:spPr>
          <a:xfrm>
            <a:off x="900113" y="3134566"/>
            <a:ext cx="7345362"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v-LV" smtClean="0"/>
              <a:t>Cliquez pour modifier les styles du texte du masque</a:t>
            </a:r>
          </a:p>
        </p:txBody>
      </p:sp>
      <p:sp>
        <p:nvSpPr>
          <p:cNvPr id="4" name="Date Placeholder 3"/>
          <p:cNvSpPr>
            <a:spLocks noGrp="1"/>
          </p:cNvSpPr>
          <p:nvPr>
            <p:ph type="dt" sz="half" idx="10"/>
          </p:nvPr>
        </p:nvSpPr>
        <p:spPr/>
        <p:txBody>
          <a:bodyPr/>
          <a:lstStyle/>
          <a:p>
            <a:fld id="{25209817-8F92-5C41-8586-B323014E51C9}" type="datetime1">
              <a:rPr lang="fr-FR" smtClean="0"/>
              <a:t>11/02/2016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grpSp>
        <p:nvGrpSpPr>
          <p:cNvPr id="20" name="Group 19"/>
          <p:cNvGrpSpPr/>
          <p:nvPr/>
        </p:nvGrpSpPr>
        <p:grpSpPr>
          <a:xfrm>
            <a:off x="182880" y="173699"/>
            <a:ext cx="8778240" cy="6510602"/>
            <a:chOff x="182880" y="173699"/>
            <a:chExt cx="8778240" cy="6510602"/>
          </a:xfrm>
        </p:grpSpPr>
        <p:sp>
          <p:nvSpPr>
            <p:cNvPr id="21" name="Rectangle 2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lv-LV" smtClean="0"/>
              <a:t>Cliquez et modifiez le titre</a:t>
            </a:r>
            <a:endParaRPr/>
          </a:p>
        </p:txBody>
      </p:sp>
      <p:sp>
        <p:nvSpPr>
          <p:cNvPr id="3" name="Content Placeholder 2"/>
          <p:cNvSpPr>
            <a:spLocks noGrp="1"/>
          </p:cNvSpPr>
          <p:nvPr>
            <p:ph sz="half" idx="1"/>
          </p:nvPr>
        </p:nvSpPr>
        <p:spPr>
          <a:xfrm>
            <a:off x="900111"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lv-LV" smtClean="0"/>
              <a:t>Cliquez pour modifier les styles du texte du masque</a:t>
            </a:r>
          </a:p>
          <a:p>
            <a:pPr lvl="1"/>
            <a:r>
              <a:rPr lang="lv-LV" smtClean="0"/>
              <a:t>Deuxième niveau</a:t>
            </a:r>
          </a:p>
          <a:p>
            <a:pPr lvl="2"/>
            <a:r>
              <a:rPr lang="lv-LV" smtClean="0"/>
              <a:t>Troisième niveau</a:t>
            </a:r>
          </a:p>
          <a:p>
            <a:pPr lvl="3"/>
            <a:r>
              <a:rPr lang="lv-LV" smtClean="0"/>
              <a:t>Quatrième niveau</a:t>
            </a:r>
          </a:p>
          <a:p>
            <a:pPr lvl="4"/>
            <a:r>
              <a:rPr lang="lv-LV" smtClean="0"/>
              <a:t>Cinquième niveau</a:t>
            </a:r>
            <a:endParaRPr/>
          </a:p>
        </p:txBody>
      </p:sp>
      <p:sp>
        <p:nvSpPr>
          <p:cNvPr id="4" name="Content Placeholder 3"/>
          <p:cNvSpPr>
            <a:spLocks noGrp="1"/>
          </p:cNvSpPr>
          <p:nvPr>
            <p:ph sz="half" idx="2"/>
          </p:nvPr>
        </p:nvSpPr>
        <p:spPr>
          <a:xfrm>
            <a:off x="4648199"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lv-LV" smtClean="0"/>
              <a:t>Cliquez pour modifier les styles du texte du masque</a:t>
            </a:r>
          </a:p>
          <a:p>
            <a:pPr lvl="1"/>
            <a:r>
              <a:rPr lang="lv-LV" smtClean="0"/>
              <a:t>Deuxième niveau</a:t>
            </a:r>
          </a:p>
          <a:p>
            <a:pPr lvl="2"/>
            <a:r>
              <a:rPr lang="lv-LV" smtClean="0"/>
              <a:t>Troisième niveau</a:t>
            </a:r>
          </a:p>
          <a:p>
            <a:pPr lvl="3"/>
            <a:r>
              <a:rPr lang="lv-LV" smtClean="0"/>
              <a:t>Quatrième niveau</a:t>
            </a:r>
          </a:p>
          <a:p>
            <a:pPr lvl="4"/>
            <a:r>
              <a:rPr lang="lv-LV" smtClean="0"/>
              <a:t>Cinquième niveau</a:t>
            </a:r>
            <a:endParaRPr/>
          </a:p>
        </p:txBody>
      </p:sp>
      <p:sp>
        <p:nvSpPr>
          <p:cNvPr id="5" name="Date Placeholder 4"/>
          <p:cNvSpPr>
            <a:spLocks noGrp="1"/>
          </p:cNvSpPr>
          <p:nvPr>
            <p:ph type="dt" sz="half" idx="10"/>
          </p:nvPr>
        </p:nvSpPr>
        <p:spPr/>
        <p:txBody>
          <a:bodyPr/>
          <a:lstStyle/>
          <a:p>
            <a:fld id="{105CB4CD-3BB7-5F40-B4EE-70FEDE4CA940}" type="datetime1">
              <a:rPr lang="fr-FR" smtClean="0"/>
              <a:t>11/02/2016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sp>
            <p:nvSpPr>
              <p:cNvPr id="27" name="Rectangle 2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10"/>
              <p:cNvGrpSpPr/>
              <p:nvPr/>
            </p:nvGrpSpPr>
            <p:grpSpPr>
              <a:xfrm>
                <a:off x="256032" y="237744"/>
                <a:ext cx="8622792" cy="6364224"/>
                <a:chOff x="247157" y="247430"/>
                <a:chExt cx="8622792" cy="6364224"/>
              </a:xfrm>
            </p:grpSpPr>
            <p:sp>
              <p:nvSpPr>
                <p:cNvPr id="29" name="Rectangle 2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1" name="Straight Connector 3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Rectangle 31"/>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cxnSp>
          <p:nvCxnSpPr>
            <p:cNvPr id="23" name="Straight Connector 22"/>
            <p:cNvCxnSpPr/>
            <p:nvPr/>
          </p:nvCxnSpPr>
          <p:spPr>
            <a:xfrm rot="16200000" flipH="1">
              <a:off x="2217480" y="4026438"/>
              <a:ext cx="4711326" cy="2286"/>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p:txBody>
          <a:bodyPr/>
          <a:lstStyle>
            <a:lvl1pPr>
              <a:defRPr/>
            </a:lvl1pPr>
          </a:lstStyle>
          <a:p>
            <a:r>
              <a:rPr lang="lv-LV" smtClean="0"/>
              <a:t>Cliquez et modifiez le titre</a:t>
            </a:r>
            <a:endParaRPr/>
          </a:p>
        </p:txBody>
      </p:sp>
      <p:sp>
        <p:nvSpPr>
          <p:cNvPr id="3" name="Text Placeholder 2"/>
          <p:cNvSpPr>
            <a:spLocks noGrp="1"/>
          </p:cNvSpPr>
          <p:nvPr>
            <p:ph type="body" idx="1"/>
          </p:nvPr>
        </p:nvSpPr>
        <p:spPr>
          <a:xfrm>
            <a:off x="632301"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Cliquez pour modifier les styles du texte du masque</a:t>
            </a:r>
          </a:p>
        </p:txBody>
      </p:sp>
      <p:sp>
        <p:nvSpPr>
          <p:cNvPr id="4" name="Content Placeholder 3"/>
          <p:cNvSpPr>
            <a:spLocks noGrp="1"/>
          </p:cNvSpPr>
          <p:nvPr>
            <p:ph sz="half" idx="2"/>
          </p:nvPr>
        </p:nvSpPr>
        <p:spPr>
          <a:xfrm>
            <a:off x="632301"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lv-LV" smtClean="0"/>
              <a:t>Cliquez pour modifier les styles du texte du masque</a:t>
            </a:r>
          </a:p>
          <a:p>
            <a:pPr lvl="1"/>
            <a:r>
              <a:rPr lang="lv-LV" smtClean="0"/>
              <a:t>Deuxième niveau</a:t>
            </a:r>
          </a:p>
          <a:p>
            <a:pPr lvl="2"/>
            <a:r>
              <a:rPr lang="lv-LV" smtClean="0"/>
              <a:t>Troisième niveau</a:t>
            </a:r>
          </a:p>
          <a:p>
            <a:pPr lvl="3"/>
            <a:r>
              <a:rPr lang="lv-LV" smtClean="0"/>
              <a:t>Quatrième niveau</a:t>
            </a:r>
          </a:p>
          <a:p>
            <a:pPr lvl="4"/>
            <a:r>
              <a:rPr lang="lv-LV" smtClean="0"/>
              <a:t>Cinquième niveau</a:t>
            </a:r>
            <a:endParaRPr dirty="0"/>
          </a:p>
        </p:txBody>
      </p:sp>
      <p:sp>
        <p:nvSpPr>
          <p:cNvPr id="5" name="Text Placeholder 4"/>
          <p:cNvSpPr>
            <a:spLocks noGrp="1"/>
          </p:cNvSpPr>
          <p:nvPr>
            <p:ph type="body" sz="quarter" idx="3"/>
          </p:nvPr>
        </p:nvSpPr>
        <p:spPr>
          <a:xfrm>
            <a:off x="4945539"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Cliquez pour modifier les styles du texte du masque</a:t>
            </a:r>
          </a:p>
        </p:txBody>
      </p:sp>
      <p:sp>
        <p:nvSpPr>
          <p:cNvPr id="6" name="Content Placeholder 5"/>
          <p:cNvSpPr>
            <a:spLocks noGrp="1"/>
          </p:cNvSpPr>
          <p:nvPr>
            <p:ph sz="quarter" idx="4"/>
          </p:nvPr>
        </p:nvSpPr>
        <p:spPr>
          <a:xfrm>
            <a:off x="4945539"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lv-LV" smtClean="0"/>
              <a:t>Cliquez pour modifier les styles du texte du masque</a:t>
            </a:r>
          </a:p>
          <a:p>
            <a:pPr lvl="1"/>
            <a:r>
              <a:rPr lang="lv-LV" smtClean="0"/>
              <a:t>Deuxième niveau</a:t>
            </a:r>
          </a:p>
          <a:p>
            <a:pPr lvl="2"/>
            <a:r>
              <a:rPr lang="lv-LV" smtClean="0"/>
              <a:t>Troisième niveau</a:t>
            </a:r>
          </a:p>
          <a:p>
            <a:pPr lvl="3"/>
            <a:r>
              <a:rPr lang="lv-LV" smtClean="0"/>
              <a:t>Quatrième niveau</a:t>
            </a:r>
          </a:p>
          <a:p>
            <a:pPr lvl="4"/>
            <a:r>
              <a:rPr lang="lv-LV" smtClean="0"/>
              <a:t>Cinquième niveau</a:t>
            </a:r>
            <a:endParaRPr dirty="0"/>
          </a:p>
        </p:txBody>
      </p:sp>
      <p:sp>
        <p:nvSpPr>
          <p:cNvPr id="7" name="Date Placeholder 6"/>
          <p:cNvSpPr>
            <a:spLocks noGrp="1"/>
          </p:cNvSpPr>
          <p:nvPr>
            <p:ph type="dt" sz="half" idx="10"/>
          </p:nvPr>
        </p:nvSpPr>
        <p:spPr/>
        <p:txBody>
          <a:bodyPr/>
          <a:lstStyle/>
          <a:p>
            <a:fld id="{3E2618C8-5B54-EC4E-BCB3-29118B2EDF8D}" type="datetime1">
              <a:rPr lang="fr-FR" smtClean="0"/>
              <a:t>11/02/2016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grpSp>
        <p:nvGrpSpPr>
          <p:cNvPr id="12" name="Group 11"/>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Group 10"/>
            <p:cNvGrpSpPr/>
            <p:nvPr/>
          </p:nvGrpSpPr>
          <p:grpSpPr>
            <a:xfrm>
              <a:off x="256032" y="237744"/>
              <a:ext cx="8622792" cy="6364224"/>
              <a:chOff x="247157" y="247430"/>
              <a:chExt cx="8622792" cy="6364224"/>
            </a:xfrm>
          </p:grpSpPr>
          <p:sp>
            <p:nvSpPr>
              <p:cNvPr id="15" name="Rectangle 14"/>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lv-LV" smtClean="0"/>
              <a:t>Cliquez et modifiez le titre</a:t>
            </a:r>
            <a:endParaRPr/>
          </a:p>
        </p:txBody>
      </p:sp>
      <p:sp>
        <p:nvSpPr>
          <p:cNvPr id="3" name="Date Placeholder 2"/>
          <p:cNvSpPr>
            <a:spLocks noGrp="1"/>
          </p:cNvSpPr>
          <p:nvPr>
            <p:ph type="dt" sz="half" idx="10"/>
          </p:nvPr>
        </p:nvSpPr>
        <p:spPr/>
        <p:txBody>
          <a:bodyPr/>
          <a:lstStyle/>
          <a:p>
            <a:fld id="{E7E41A21-E7C2-EE43-9DC8-D909199AA274}" type="datetime1">
              <a:rPr lang="fr-FR" smtClean="0"/>
              <a:t>11/02/2016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0"/>
            <p:cNvGrpSpPr/>
            <p:nvPr/>
          </p:nvGrpSpPr>
          <p:grpSpPr>
            <a:xfrm>
              <a:off x="256032" y="237744"/>
              <a:ext cx="8622792" cy="6364224"/>
              <a:chOff x="247157" y="247430"/>
              <a:chExt cx="8622792" cy="6364224"/>
            </a:xfrm>
          </p:grpSpPr>
          <p:sp>
            <p:nvSpPr>
              <p:cNvPr id="13" name="Rectangle 1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fld id="{68FFF0ED-B775-814D-9CF8-8CA37CF13662}" type="datetime1">
              <a:rPr lang="fr-FR" smtClean="0"/>
              <a:t>11/02/2016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grpSp>
        <p:nvGrpSpPr>
          <p:cNvPr id="11" name="Group 10"/>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7" name="Rectangle 1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169892"/>
            <a:ext cx="3008313" cy="914400"/>
          </a:xfrm>
        </p:spPr>
        <p:txBody>
          <a:bodyPr anchor="b">
            <a:normAutofit/>
          </a:bodyPr>
          <a:lstStyle>
            <a:lvl1pPr algn="l">
              <a:defRPr sz="2800" b="0"/>
            </a:lvl1pPr>
          </a:lstStyle>
          <a:p>
            <a:r>
              <a:rPr lang="lv-LV" smtClean="0"/>
              <a:t>Cliquez et modifiez le titre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lv-LV" smtClean="0"/>
              <a:t>Cliquez pour modifier les styles du texte du masque</a:t>
            </a:r>
          </a:p>
          <a:p>
            <a:pPr lvl="1"/>
            <a:r>
              <a:rPr lang="lv-LV" smtClean="0"/>
              <a:t>Deuxième niveau</a:t>
            </a:r>
          </a:p>
          <a:p>
            <a:pPr lvl="2"/>
            <a:r>
              <a:rPr lang="lv-LV" smtClean="0"/>
              <a:t>Troisième niveau</a:t>
            </a:r>
          </a:p>
          <a:p>
            <a:pPr lvl="3"/>
            <a:r>
              <a:rPr lang="lv-LV" smtClean="0"/>
              <a:t>Quatrième niveau</a:t>
            </a:r>
          </a:p>
          <a:p>
            <a:pPr lvl="4"/>
            <a:r>
              <a:rPr lang="lv-LV" smtClean="0"/>
              <a:t>Cinquième niveau</a:t>
            </a:r>
            <a:endParaRPr dirty="0"/>
          </a:p>
        </p:txBody>
      </p:sp>
      <p:sp>
        <p:nvSpPr>
          <p:cNvPr id="4" name="Text Placeholder 3"/>
          <p:cNvSpPr>
            <a:spLocks noGrp="1"/>
          </p:cNvSpPr>
          <p:nvPr>
            <p:ph type="body" sz="half" idx="2"/>
          </p:nvPr>
        </p:nvSpPr>
        <p:spPr>
          <a:xfrm>
            <a:off x="530225" y="2147888"/>
            <a:ext cx="3008313" cy="3262313"/>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lv-LV" smtClean="0"/>
              <a:t>Cliquez pour modifier les styles du texte du masque</a:t>
            </a:r>
          </a:p>
        </p:txBody>
      </p:sp>
      <p:sp>
        <p:nvSpPr>
          <p:cNvPr id="5" name="Date Placeholder 4"/>
          <p:cNvSpPr>
            <a:spLocks noGrp="1"/>
          </p:cNvSpPr>
          <p:nvPr>
            <p:ph type="dt" sz="half" idx="10"/>
          </p:nvPr>
        </p:nvSpPr>
        <p:spPr/>
        <p:txBody>
          <a:bodyPr/>
          <a:lstStyle/>
          <a:p>
            <a:fld id="{10BA7775-8866-154D-92F2-D6C181591ECA}" type="datetime1">
              <a:rPr lang="fr-FR" smtClean="0"/>
              <a:t>11/02/2016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u, image et légende">
    <p:spTree>
      <p:nvGrpSpPr>
        <p:cNvPr id="1" name=""/>
        <p:cNvGrpSpPr/>
        <p:nvPr/>
      </p:nvGrpSpPr>
      <p:grpSpPr>
        <a:xfrm>
          <a:off x="0" y="0"/>
          <a:ext cx="0" cy="0"/>
          <a:chOff x="0" y="0"/>
          <a:chExt cx="0" cy="0"/>
        </a:xfrm>
      </p:grpSpPr>
      <p:grpSp>
        <p:nvGrpSpPr>
          <p:cNvPr id="8" name="Group 7"/>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grpSp>
            <p:nvGrpSpPr>
              <p:cNvPr id="27" name="Group 26"/>
              <p:cNvGrpSpPr/>
              <p:nvPr/>
            </p:nvGrpSpPr>
            <p:grpSpPr>
              <a:xfrm>
                <a:off x="182880" y="173699"/>
                <a:ext cx="8778240" cy="6510602"/>
                <a:chOff x="182880" y="173699"/>
                <a:chExt cx="8778240" cy="6510602"/>
              </a:xfrm>
            </p:grpSpPr>
            <p:sp>
              <p:nvSpPr>
                <p:cNvPr id="29" name="Rectangle 2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 name="Group 10"/>
                <p:cNvGrpSpPr/>
                <p:nvPr/>
              </p:nvGrpSpPr>
              <p:grpSpPr>
                <a:xfrm>
                  <a:off x="256032" y="237744"/>
                  <a:ext cx="8622792" cy="6364224"/>
                  <a:chOff x="247157" y="247430"/>
                  <a:chExt cx="8622792" cy="6364224"/>
                </a:xfrm>
              </p:grpSpPr>
              <p:sp>
                <p:nvSpPr>
                  <p:cNvPr id="31" name="Rectangle 30"/>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2" name="Straight Connector 31"/>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8" name="Rectangle 27"/>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694329"/>
            <a:ext cx="3008313" cy="914400"/>
          </a:xfrm>
        </p:spPr>
        <p:txBody>
          <a:bodyPr anchor="b">
            <a:normAutofit/>
          </a:bodyPr>
          <a:lstStyle>
            <a:lvl1pPr algn="l">
              <a:defRPr sz="2800" b="0"/>
            </a:lvl1pPr>
          </a:lstStyle>
          <a:p>
            <a:r>
              <a:rPr lang="lv-LV" smtClean="0"/>
              <a:t>Cliquez et modifiez le titre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lv-LV" smtClean="0"/>
              <a:t>Cliquez pour modifier les styles du texte du masque</a:t>
            </a:r>
          </a:p>
          <a:p>
            <a:pPr lvl="1"/>
            <a:r>
              <a:rPr lang="lv-LV" smtClean="0"/>
              <a:t>Deuxième niveau</a:t>
            </a:r>
          </a:p>
          <a:p>
            <a:pPr lvl="2"/>
            <a:r>
              <a:rPr lang="lv-LV" smtClean="0"/>
              <a:t>Troisième niveau</a:t>
            </a:r>
          </a:p>
          <a:p>
            <a:pPr lvl="3"/>
            <a:r>
              <a:rPr lang="lv-LV" smtClean="0"/>
              <a:t>Quatrième niveau</a:t>
            </a:r>
          </a:p>
          <a:p>
            <a:pPr lvl="4"/>
            <a:r>
              <a:rPr lang="lv-LV" smtClean="0"/>
              <a:t>Cinquième niveau</a:t>
            </a:r>
            <a:endParaRPr dirty="0"/>
          </a:p>
        </p:txBody>
      </p:sp>
      <p:sp>
        <p:nvSpPr>
          <p:cNvPr id="4" name="Text Placeholder 3"/>
          <p:cNvSpPr>
            <a:spLocks noGrp="1"/>
          </p:cNvSpPr>
          <p:nvPr>
            <p:ph type="body" sz="half" idx="2"/>
          </p:nvPr>
        </p:nvSpPr>
        <p:spPr>
          <a:xfrm>
            <a:off x="530225" y="2672323"/>
            <a:ext cx="3008313" cy="3403040"/>
          </a:xfrm>
        </p:spPr>
        <p:txBody>
          <a:bodyPr>
            <a:normAutofit/>
          </a:bodyPr>
          <a:lstStyle>
            <a:lvl1pPr marL="0" indent="0">
              <a:lnSpc>
                <a:spcPct val="120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Cliquez pour modifier les styles du texte du masque</a:t>
            </a:r>
          </a:p>
        </p:txBody>
      </p:sp>
      <p:sp>
        <p:nvSpPr>
          <p:cNvPr id="5" name="Date Placeholder 4"/>
          <p:cNvSpPr>
            <a:spLocks noGrp="1"/>
          </p:cNvSpPr>
          <p:nvPr>
            <p:ph type="dt" sz="half" idx="10"/>
          </p:nvPr>
        </p:nvSpPr>
        <p:spPr/>
        <p:txBody>
          <a:bodyPr/>
          <a:lstStyle/>
          <a:p>
            <a:fld id="{109CC9B6-B0DA-3743-9678-2D036A0E23EC}" type="datetime1">
              <a:rPr lang="fr-FR" smtClean="0"/>
              <a:t>11/02/2016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
        <p:nvSpPr>
          <p:cNvPr id="17" name="Picture Placeholder 16"/>
          <p:cNvSpPr>
            <a:spLocks noGrp="1"/>
          </p:cNvSpPr>
          <p:nvPr>
            <p:ph type="pic" sz="quarter" idx="13"/>
          </p:nvPr>
        </p:nvSpPr>
        <p:spPr>
          <a:xfrm>
            <a:off x="352892" y="310123"/>
            <a:ext cx="3398837" cy="1204912"/>
          </a:xfrm>
        </p:spPr>
        <p:txBody>
          <a:bodyPr>
            <a:normAutofit/>
          </a:bodyPr>
          <a:lstStyle>
            <a:lvl1pPr>
              <a:buNone/>
              <a:defRPr sz="1800"/>
            </a:lvl1pPr>
          </a:lstStyle>
          <a:p>
            <a:r>
              <a:rPr lang="lv-LV" smtClean="0"/>
              <a:t>Faire glisser l'image vers l'espace réservé ou cliquer sur l'icône pour l'ajouter</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15" name="Group 14"/>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8" name="Rectangle 17"/>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1" name="Straight Connector 2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7" name="Rectangle 16"/>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1691640"/>
            <a:ext cx="3008376" cy="914400"/>
          </a:xfrm>
        </p:spPr>
        <p:txBody>
          <a:bodyPr anchor="b">
            <a:noAutofit/>
          </a:bodyPr>
          <a:lstStyle>
            <a:lvl1pPr algn="l">
              <a:defRPr sz="2800" b="0"/>
            </a:lvl1pPr>
          </a:lstStyle>
          <a:p>
            <a:r>
              <a:rPr lang="lv-LV" smtClean="0"/>
              <a:t>Cliquez et modifiez le titre</a:t>
            </a:r>
            <a:endParaRPr/>
          </a:p>
        </p:txBody>
      </p:sp>
      <p:sp>
        <p:nvSpPr>
          <p:cNvPr id="3" name="Picture Placeholder 2"/>
          <p:cNvSpPr>
            <a:spLocks noGrp="1"/>
          </p:cNvSpPr>
          <p:nvPr>
            <p:ph type="pic" idx="1"/>
          </p:nvPr>
        </p:nvSpPr>
        <p:spPr>
          <a:xfrm>
            <a:off x="4338559" y="612775"/>
            <a:ext cx="41148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v-LV" smtClean="0"/>
              <a:t>Faire glisser l'image vers l'espace réservé ou cliquer sur l'icône pour l'ajouter</a:t>
            </a:r>
            <a:endParaRPr/>
          </a:p>
        </p:txBody>
      </p:sp>
      <p:sp>
        <p:nvSpPr>
          <p:cNvPr id="4" name="Text Placeholder 3"/>
          <p:cNvSpPr>
            <a:spLocks noGrp="1"/>
          </p:cNvSpPr>
          <p:nvPr>
            <p:ph type="body" sz="half" idx="2"/>
          </p:nvPr>
        </p:nvSpPr>
        <p:spPr>
          <a:xfrm>
            <a:off x="530352" y="2670048"/>
            <a:ext cx="3008376" cy="3401568"/>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lv-LV" smtClean="0"/>
              <a:t>Cliquez pour modifier les styles du texte du masque</a:t>
            </a:r>
          </a:p>
        </p:txBody>
      </p:sp>
      <p:sp>
        <p:nvSpPr>
          <p:cNvPr id="5" name="Date Placeholder 4"/>
          <p:cNvSpPr>
            <a:spLocks noGrp="1"/>
          </p:cNvSpPr>
          <p:nvPr>
            <p:ph type="dt" sz="half" idx="10"/>
          </p:nvPr>
        </p:nvSpPr>
        <p:spPr/>
        <p:txBody>
          <a:bodyPr/>
          <a:lstStyle/>
          <a:p>
            <a:fld id="{2E8EA7EB-DAFE-EC41-9763-79A24DF7A5D8}" type="datetime1">
              <a:rPr lang="fr-FR" smtClean="0"/>
              <a:t>11/02/2016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 au-dessus de légende">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17" name="Group 16"/>
            <p:cNvGrpSpPr/>
            <p:nvPr/>
          </p:nvGrpSpPr>
          <p:grpSpPr>
            <a:xfrm>
              <a:off x="182880" y="173699"/>
              <a:ext cx="8778240" cy="6510602"/>
              <a:chOff x="182880" y="173699"/>
              <a:chExt cx="8778240" cy="6510602"/>
            </a:xfrm>
          </p:grpSpPr>
          <p:sp>
            <p:nvSpPr>
              <p:cNvPr id="19" name="Rectangle 1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3" name="Straight Connector 22"/>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1" y="4287819"/>
            <a:ext cx="8021977" cy="916193"/>
          </a:xfrm>
        </p:spPr>
        <p:txBody>
          <a:bodyPr anchor="b">
            <a:noAutofit/>
          </a:bodyPr>
          <a:lstStyle>
            <a:lvl1pPr algn="l">
              <a:defRPr sz="3600" b="0"/>
            </a:lvl1pPr>
          </a:lstStyle>
          <a:p>
            <a:r>
              <a:rPr lang="lv-LV" smtClean="0"/>
              <a:t>Cliquez et modifiez le titre</a:t>
            </a:r>
            <a:endParaRPr dirty="0"/>
          </a:p>
        </p:txBody>
      </p:sp>
      <p:sp>
        <p:nvSpPr>
          <p:cNvPr id="3" name="Picture Placeholder 2"/>
          <p:cNvSpPr>
            <a:spLocks noGrp="1"/>
          </p:cNvSpPr>
          <p:nvPr>
            <p:ph type="pic" idx="1"/>
          </p:nvPr>
        </p:nvSpPr>
        <p:spPr>
          <a:xfrm>
            <a:off x="356347" y="331694"/>
            <a:ext cx="8421624"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v-LV" smtClean="0"/>
              <a:t>Faire glisser l'image vers l'espace réservé ou cliquer sur l'icône pour l'ajouter</a:t>
            </a:r>
            <a:endParaRPr/>
          </a:p>
        </p:txBody>
      </p:sp>
      <p:sp>
        <p:nvSpPr>
          <p:cNvPr id="4" name="Text Placeholder 3"/>
          <p:cNvSpPr>
            <a:spLocks noGrp="1"/>
          </p:cNvSpPr>
          <p:nvPr>
            <p:ph type="body" sz="half" idx="2"/>
          </p:nvPr>
        </p:nvSpPr>
        <p:spPr>
          <a:xfrm>
            <a:off x="530351" y="5271247"/>
            <a:ext cx="8021977" cy="1013011"/>
          </a:xfrm>
        </p:spPr>
        <p:txBody>
          <a:bodyPr vert="horz" lIns="91440" tIns="45720" rIns="91440" bIns="45720" rtlCol="0">
            <a:normAutofit/>
          </a:bodyPr>
          <a:lstStyle>
            <a:lvl1pPr marL="0" indent="0">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lv-LV" smtClean="0"/>
              <a:t>Cliquez pour modifier les styles du texte du masque</a:t>
            </a:r>
          </a:p>
        </p:txBody>
      </p:sp>
      <p:sp>
        <p:nvSpPr>
          <p:cNvPr id="5" name="Date Placeholder 4"/>
          <p:cNvSpPr>
            <a:spLocks noGrp="1"/>
          </p:cNvSpPr>
          <p:nvPr>
            <p:ph type="dt" sz="half" idx="10"/>
          </p:nvPr>
        </p:nvSpPr>
        <p:spPr/>
        <p:txBody>
          <a:bodyPr/>
          <a:lstStyle/>
          <a:p>
            <a:fld id="{5FF910CB-C0E1-AD41-A4D0-AA27D110B4D0}" type="datetime1">
              <a:rPr lang="fr-FR" smtClean="0"/>
              <a:t>11/02/2016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grpSp>
        <p:nvGrpSpPr>
          <p:cNvPr id="13" name="Group 12"/>
          <p:cNvGrpSpPr/>
          <p:nvPr/>
        </p:nvGrpSpPr>
        <p:grpSpPr>
          <a:xfrm>
            <a:off x="182880" y="173699"/>
            <a:ext cx="8778240" cy="6510602"/>
            <a:chOff x="182880" y="173699"/>
            <a:chExt cx="8778240" cy="6510602"/>
          </a:xfrm>
        </p:grpSpPr>
        <p:sp>
          <p:nvSpPr>
            <p:cNvPr id="14" name="Rectangle 13"/>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0"/>
            <p:cNvGrpSpPr/>
            <p:nvPr/>
          </p:nvGrpSpPr>
          <p:grpSpPr>
            <a:xfrm>
              <a:off x="256032" y="237744"/>
              <a:ext cx="8622792" cy="6364224"/>
              <a:chOff x="247157" y="247430"/>
              <a:chExt cx="8622792" cy="6364224"/>
            </a:xfrm>
          </p:grpSpPr>
          <p:sp>
            <p:nvSpPr>
              <p:cNvPr id="16" name="Rectangle 15"/>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7" name="Straight Connector 16"/>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Rectangle 17"/>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lv-LV" smtClean="0"/>
              <a:t>Cliquez et modifiez le titre</a:t>
            </a:r>
            <a:endParaRPr/>
          </a:p>
        </p:txBody>
      </p:sp>
      <p:sp>
        <p:nvSpPr>
          <p:cNvPr id="3" name="Vertical Text Placeholder 2"/>
          <p:cNvSpPr>
            <a:spLocks noGrp="1"/>
          </p:cNvSpPr>
          <p:nvPr>
            <p:ph type="body" orient="vert" idx="1"/>
          </p:nvPr>
        </p:nvSpPr>
        <p:spPr/>
        <p:txBody>
          <a:bodyPr vert="eaVert"/>
          <a:lstStyle>
            <a:lvl5pPr>
              <a:defRPr/>
            </a:lvl5pPr>
          </a:lstStyle>
          <a:p>
            <a:pPr lvl="0"/>
            <a:r>
              <a:rPr lang="lv-LV" smtClean="0"/>
              <a:t>Cliquez pour modifier les styles du texte du masque</a:t>
            </a:r>
          </a:p>
          <a:p>
            <a:pPr lvl="1"/>
            <a:r>
              <a:rPr lang="lv-LV" smtClean="0"/>
              <a:t>Deuxième niveau</a:t>
            </a:r>
          </a:p>
          <a:p>
            <a:pPr lvl="2"/>
            <a:r>
              <a:rPr lang="lv-LV" smtClean="0"/>
              <a:t>Troisième niveau</a:t>
            </a:r>
          </a:p>
          <a:p>
            <a:pPr lvl="3"/>
            <a:r>
              <a:rPr lang="lv-LV" smtClean="0"/>
              <a:t>Quatrième niveau</a:t>
            </a:r>
          </a:p>
          <a:p>
            <a:pPr lvl="4"/>
            <a:r>
              <a:rPr lang="lv-LV" smtClean="0"/>
              <a:t>Cinquième niveau</a:t>
            </a:r>
            <a:endParaRPr dirty="0"/>
          </a:p>
        </p:txBody>
      </p:sp>
      <p:sp>
        <p:nvSpPr>
          <p:cNvPr id="4" name="Date Placeholder 3"/>
          <p:cNvSpPr>
            <a:spLocks noGrp="1"/>
          </p:cNvSpPr>
          <p:nvPr>
            <p:ph type="dt" sz="half" idx="10"/>
          </p:nvPr>
        </p:nvSpPr>
        <p:spPr/>
        <p:txBody>
          <a:bodyPr/>
          <a:lstStyle/>
          <a:p>
            <a:fld id="{AF125184-7741-604A-9543-EAEC1A78AD7E}" type="datetime1">
              <a:rPr lang="fr-FR" smtClean="0"/>
              <a:t>11/02/2016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grpSp>
          <p:nvGrpSpPr>
            <p:cNvPr id="14" name="Group 13"/>
            <p:cNvGrpSpPr/>
            <p:nvPr/>
          </p:nvGrpSpPr>
          <p:grpSpPr>
            <a:xfrm>
              <a:off x="182880" y="173699"/>
              <a:ext cx="8778240" cy="6510602"/>
              <a:chOff x="182880" y="173699"/>
              <a:chExt cx="8778240" cy="6510602"/>
            </a:xfrm>
          </p:grpSpPr>
          <p:sp>
            <p:nvSpPr>
              <p:cNvPr id="15" name="Rectangle 14"/>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9" name="Straight Connector 18"/>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391399" y="609600"/>
            <a:ext cx="1416423" cy="5516563"/>
          </a:xfrm>
        </p:spPr>
        <p:txBody>
          <a:bodyPr vert="eaVert">
            <a:normAutofit/>
          </a:bodyPr>
          <a:lstStyle>
            <a:lvl1pPr>
              <a:defRPr sz="3600"/>
            </a:lvl1pPr>
          </a:lstStyle>
          <a:p>
            <a:r>
              <a:rPr lang="lv-LV" smtClean="0"/>
              <a:t>Cliquez et modifiez le titre</a:t>
            </a:r>
            <a:endParaRPr/>
          </a:p>
        </p:txBody>
      </p:sp>
      <p:sp>
        <p:nvSpPr>
          <p:cNvPr id="3" name="Vertical Text Placeholder 2"/>
          <p:cNvSpPr>
            <a:spLocks noGrp="1"/>
          </p:cNvSpPr>
          <p:nvPr>
            <p:ph type="body" orient="vert" idx="1"/>
          </p:nvPr>
        </p:nvSpPr>
        <p:spPr>
          <a:xfrm>
            <a:off x="578222" y="609600"/>
            <a:ext cx="6279777" cy="5516563"/>
          </a:xfrm>
        </p:spPr>
        <p:txBody>
          <a:bodyPr vert="eaVert"/>
          <a:lstStyle>
            <a:lvl5pPr>
              <a:defRPr/>
            </a:lvl5pPr>
          </a:lstStyle>
          <a:p>
            <a:pPr lvl="0"/>
            <a:r>
              <a:rPr lang="lv-LV" smtClean="0"/>
              <a:t>Cliquez pour modifier les styles du texte du masque</a:t>
            </a:r>
          </a:p>
          <a:p>
            <a:pPr lvl="1"/>
            <a:r>
              <a:rPr lang="lv-LV" smtClean="0"/>
              <a:t>Deuxième niveau</a:t>
            </a:r>
          </a:p>
          <a:p>
            <a:pPr lvl="2"/>
            <a:r>
              <a:rPr lang="lv-LV" smtClean="0"/>
              <a:t>Troisième niveau</a:t>
            </a:r>
          </a:p>
          <a:p>
            <a:pPr lvl="3"/>
            <a:r>
              <a:rPr lang="lv-LV" smtClean="0"/>
              <a:t>Quatrième niveau</a:t>
            </a:r>
          </a:p>
          <a:p>
            <a:pPr lvl="4"/>
            <a:r>
              <a:rPr lang="lv-LV" smtClean="0"/>
              <a:t>Cinquième niveau</a:t>
            </a:r>
            <a:endParaRPr dirty="0"/>
          </a:p>
        </p:txBody>
      </p:sp>
      <p:sp>
        <p:nvSpPr>
          <p:cNvPr id="4" name="Date Placeholder 3"/>
          <p:cNvSpPr>
            <a:spLocks noGrp="1"/>
          </p:cNvSpPr>
          <p:nvPr>
            <p:ph type="dt" sz="half" idx="10"/>
          </p:nvPr>
        </p:nvSpPr>
        <p:spPr/>
        <p:txBody>
          <a:bodyPr/>
          <a:lstStyle/>
          <a:p>
            <a:fld id="{8E2B1DA8-556A-9941-9CC0-9094BC4458CE}" type="datetime1">
              <a:rPr lang="fr-FR" smtClean="0"/>
              <a:t>11/02/2016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58"/>
            <a:ext cx="7345362" cy="1339850"/>
          </a:xfrm>
          <a:prstGeom prst="rect">
            <a:avLst/>
          </a:prstGeom>
        </p:spPr>
        <p:txBody>
          <a:bodyPr vert="horz" lIns="91440" tIns="45720" rIns="91440" bIns="45720" rtlCol="0" anchor="ctr">
            <a:normAutofit/>
          </a:bodyPr>
          <a:lstStyle/>
          <a:p>
            <a:r>
              <a:rPr lang="lv-LV" smtClean="0"/>
              <a:t>Cliquez et modifiez le titre</a:t>
            </a:r>
            <a:endParaRPr dirty="0"/>
          </a:p>
        </p:txBody>
      </p:sp>
      <p:sp>
        <p:nvSpPr>
          <p:cNvPr id="3" name="Text Placeholder 2"/>
          <p:cNvSpPr>
            <a:spLocks noGrp="1"/>
          </p:cNvSpPr>
          <p:nvPr>
            <p:ph type="body" idx="1"/>
          </p:nvPr>
        </p:nvSpPr>
        <p:spPr>
          <a:xfrm>
            <a:off x="900112" y="2133601"/>
            <a:ext cx="7345363" cy="3931920"/>
          </a:xfrm>
          <a:prstGeom prst="rect">
            <a:avLst/>
          </a:prstGeom>
        </p:spPr>
        <p:txBody>
          <a:bodyPr vert="horz" lIns="91440" tIns="45720" rIns="91440" bIns="45720" rtlCol="0">
            <a:normAutofit/>
          </a:bodyPr>
          <a:lstStyle/>
          <a:p>
            <a:pPr lvl="0"/>
            <a:r>
              <a:rPr lang="lv-LV" smtClean="0"/>
              <a:t>Cliquez pour modifier les styles du texte du masque</a:t>
            </a:r>
          </a:p>
          <a:p>
            <a:pPr lvl="1"/>
            <a:r>
              <a:rPr lang="lv-LV" smtClean="0"/>
              <a:t>Deuxième niveau</a:t>
            </a:r>
          </a:p>
          <a:p>
            <a:pPr lvl="2"/>
            <a:r>
              <a:rPr lang="lv-LV" smtClean="0"/>
              <a:t>Troisième niveau</a:t>
            </a:r>
          </a:p>
          <a:p>
            <a:pPr lvl="3"/>
            <a:r>
              <a:rPr lang="lv-LV" smtClean="0"/>
              <a:t>Quatrième niveau</a:t>
            </a:r>
          </a:p>
          <a:p>
            <a:pPr lvl="4"/>
            <a:r>
              <a:rPr lang="lv-LV" smtClean="0"/>
              <a:t>Cinquième niveau</a:t>
            </a:r>
            <a:endParaRPr dirty="0"/>
          </a:p>
        </p:txBody>
      </p:sp>
      <p:sp>
        <p:nvSpPr>
          <p:cNvPr id="4" name="Date Placeholder 3"/>
          <p:cNvSpPr>
            <a:spLocks noGrp="1"/>
          </p:cNvSpPr>
          <p:nvPr>
            <p:ph type="dt" sz="half" idx="2"/>
          </p:nvPr>
        </p:nvSpPr>
        <p:spPr>
          <a:xfrm>
            <a:off x="243840" y="6371591"/>
            <a:ext cx="21336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fld id="{CCC1D8AA-C1D6-364A-90B0-40B3B3ED399B}" type="datetime1">
              <a:rPr lang="fr-FR" smtClean="0"/>
              <a:t>11/02/2016</a:t>
            </a:fld>
            <a:endParaRPr lang="en-US"/>
          </a:p>
        </p:txBody>
      </p:sp>
      <p:sp>
        <p:nvSpPr>
          <p:cNvPr id="5" name="Footer Placeholder 4"/>
          <p:cNvSpPr>
            <a:spLocks noGrp="1"/>
          </p:cNvSpPr>
          <p:nvPr>
            <p:ph type="ftr" sz="quarter" idx="3"/>
          </p:nvPr>
        </p:nvSpPr>
        <p:spPr>
          <a:xfrm>
            <a:off x="5958840" y="6371591"/>
            <a:ext cx="2895600" cy="257810"/>
          </a:xfrm>
          <a:prstGeom prst="rect">
            <a:avLst/>
          </a:prstGeom>
        </p:spPr>
        <p:txBody>
          <a:bodyPr vert="horz" lIns="91440" tIns="45720" rIns="91440" bIns="45720" rtlCol="0" anchor="ctr"/>
          <a:lstStyle>
            <a:lvl1pPr marL="0" algn="r" defTabSz="914400" rtl="0" eaLnBrk="1" latinLnBrk="0" hangingPunct="1">
              <a:defRPr sz="1200" kern="1200">
                <a:solidFill>
                  <a:schemeClr val="bg2">
                    <a:lumMod val="60000"/>
                    <a:lumOff val="40000"/>
                  </a:schemeClr>
                </a:solidFill>
                <a:latin typeface="Brush Script MT" pitchFamily="66" charset="0"/>
                <a:ea typeface="+mn-ea"/>
                <a:cs typeface="+mn-cs"/>
              </a:defRPr>
            </a:lvl1pPr>
          </a:lstStyle>
          <a:p>
            <a:endParaRPr lang="en-US"/>
          </a:p>
        </p:txBody>
      </p:sp>
      <p:sp>
        <p:nvSpPr>
          <p:cNvPr id="6" name="Slide Number Placeholder 5"/>
          <p:cNvSpPr>
            <a:spLocks noGrp="1"/>
          </p:cNvSpPr>
          <p:nvPr>
            <p:ph type="sldNum" sz="quarter" idx="4"/>
          </p:nvPr>
        </p:nvSpPr>
        <p:spPr>
          <a:xfrm>
            <a:off x="4191000" y="6356350"/>
            <a:ext cx="762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fld id="{CFE4BAC9-6D41-4691-9299-18EF07EF017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justice.gov/ovw/domestic-violenc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14400" y="1123949"/>
            <a:ext cx="7342188" cy="2516315"/>
          </a:xfrm>
        </p:spPr>
        <p:txBody>
          <a:bodyPr/>
          <a:lstStyle/>
          <a:p>
            <a:r>
              <a:rPr lang="fr-FR" b="1" dirty="0" err="1" smtClean="0">
                <a:solidFill>
                  <a:srgbClr val="FF0000"/>
                </a:solidFill>
                <a:latin typeface="Times New Roman"/>
                <a:cs typeface="Times New Roman"/>
              </a:rPr>
              <a:t>Stambulas</a:t>
            </a:r>
            <a:r>
              <a:rPr lang="fr-FR" b="1" dirty="0" smtClean="0">
                <a:solidFill>
                  <a:srgbClr val="FF0000"/>
                </a:solidFill>
                <a:latin typeface="Times New Roman"/>
                <a:cs typeface="Times New Roman"/>
              </a:rPr>
              <a:t> </a:t>
            </a:r>
            <a:r>
              <a:rPr lang="fr-FR" b="1" dirty="0" err="1" smtClean="0">
                <a:solidFill>
                  <a:srgbClr val="FF0000"/>
                </a:solidFill>
                <a:latin typeface="Times New Roman"/>
                <a:cs typeface="Times New Roman"/>
              </a:rPr>
              <a:t>konvencija</a:t>
            </a:r>
            <a:r>
              <a:rPr lang="fr-FR" b="1" dirty="0" smtClean="0">
                <a:solidFill>
                  <a:srgbClr val="FF0000"/>
                </a:solidFill>
                <a:latin typeface="Times New Roman"/>
                <a:cs typeface="Times New Roman"/>
              </a:rPr>
              <a:t>:</a:t>
            </a:r>
            <a:br>
              <a:rPr lang="fr-FR" b="1" dirty="0" smtClean="0">
                <a:solidFill>
                  <a:srgbClr val="FF0000"/>
                </a:solidFill>
                <a:latin typeface="Times New Roman"/>
                <a:cs typeface="Times New Roman"/>
              </a:rPr>
            </a:br>
            <a:r>
              <a:rPr lang="fr-FR" b="1" dirty="0" err="1" smtClean="0">
                <a:solidFill>
                  <a:srgbClr val="FF0000"/>
                </a:solidFill>
                <a:latin typeface="Times New Roman"/>
                <a:cs typeface="Times New Roman"/>
              </a:rPr>
              <a:t>starp</a:t>
            </a:r>
            <a:r>
              <a:rPr lang="fr-FR" b="1" dirty="0" smtClean="0">
                <a:solidFill>
                  <a:srgbClr val="FF0000"/>
                </a:solidFill>
                <a:latin typeface="Times New Roman"/>
                <a:cs typeface="Times New Roman"/>
              </a:rPr>
              <a:t> </a:t>
            </a:r>
            <a:r>
              <a:rPr lang="fr-FR" b="1" dirty="0" err="1" smtClean="0">
                <a:solidFill>
                  <a:srgbClr val="FF0000"/>
                </a:solidFill>
                <a:latin typeface="Times New Roman"/>
                <a:cs typeface="Times New Roman"/>
              </a:rPr>
              <a:t>tiesībām</a:t>
            </a:r>
            <a:r>
              <a:rPr lang="fr-FR" b="1" dirty="0" smtClean="0">
                <a:solidFill>
                  <a:srgbClr val="FF0000"/>
                </a:solidFill>
                <a:latin typeface="Times New Roman"/>
                <a:cs typeface="Times New Roman"/>
              </a:rPr>
              <a:t> un </a:t>
            </a:r>
            <a:r>
              <a:rPr lang="fr-FR" b="1" dirty="0" err="1" smtClean="0">
                <a:solidFill>
                  <a:srgbClr val="FF0000"/>
                </a:solidFill>
                <a:latin typeface="Times New Roman"/>
                <a:cs typeface="Times New Roman"/>
              </a:rPr>
              <a:t>ideoloģiju</a:t>
            </a:r>
            <a:endParaRPr lang="fr-FR" b="1" dirty="0">
              <a:solidFill>
                <a:srgbClr val="FF0000"/>
              </a:solidFill>
              <a:latin typeface="Times New Roman"/>
              <a:cs typeface="Times New Roman"/>
            </a:endParaRPr>
          </a:p>
        </p:txBody>
      </p:sp>
      <p:sp>
        <p:nvSpPr>
          <p:cNvPr id="3" name="Sous-titre 2"/>
          <p:cNvSpPr>
            <a:spLocks noGrp="1"/>
          </p:cNvSpPr>
          <p:nvPr>
            <p:ph type="subTitle" idx="1"/>
          </p:nvPr>
        </p:nvSpPr>
        <p:spPr>
          <a:xfrm>
            <a:off x="914400" y="4620337"/>
            <a:ext cx="7342188" cy="1070078"/>
          </a:xfrm>
        </p:spPr>
        <p:txBody>
          <a:bodyPr/>
          <a:lstStyle/>
          <a:p>
            <a:r>
              <a:rPr lang="fr-FR" b="1" dirty="0" err="1" smtClean="0">
                <a:latin typeface="Times New Roman"/>
                <a:cs typeface="Times New Roman"/>
              </a:rPr>
              <a:t>Baiba</a:t>
            </a:r>
            <a:r>
              <a:rPr lang="fr-FR" b="1" dirty="0" smtClean="0">
                <a:latin typeface="Times New Roman"/>
                <a:cs typeface="Times New Roman"/>
              </a:rPr>
              <a:t> </a:t>
            </a:r>
            <a:r>
              <a:rPr lang="fr-FR" b="1" dirty="0" err="1" smtClean="0">
                <a:latin typeface="Times New Roman"/>
                <a:cs typeface="Times New Roman"/>
              </a:rPr>
              <a:t>Rudevska</a:t>
            </a:r>
            <a:r>
              <a:rPr lang="fr-FR" b="1" dirty="0" smtClean="0">
                <a:latin typeface="Times New Roman"/>
                <a:cs typeface="Times New Roman"/>
              </a:rPr>
              <a:t>, </a:t>
            </a:r>
            <a:r>
              <a:rPr lang="fr-FR" b="1" i="1" dirty="0" err="1" smtClean="0">
                <a:latin typeface="Times New Roman"/>
                <a:cs typeface="Times New Roman"/>
              </a:rPr>
              <a:t>Dr.iur</a:t>
            </a:r>
            <a:r>
              <a:rPr lang="fr-FR" b="1" i="1" dirty="0" smtClean="0">
                <a:latin typeface="Times New Roman"/>
                <a:cs typeface="Times New Roman"/>
              </a:rPr>
              <a:t>.</a:t>
            </a:r>
          </a:p>
          <a:p>
            <a:r>
              <a:rPr lang="fr-FR" b="1" dirty="0" err="1" smtClean="0">
                <a:latin typeface="Times New Roman"/>
                <a:cs typeface="Times New Roman"/>
              </a:rPr>
              <a:t>Rīga</a:t>
            </a:r>
            <a:r>
              <a:rPr lang="fr-FR" b="1" dirty="0" smtClean="0">
                <a:latin typeface="Times New Roman"/>
                <a:cs typeface="Times New Roman"/>
              </a:rPr>
              <a:t>, 2016. </a:t>
            </a:r>
            <a:r>
              <a:rPr lang="fr-FR" b="1" dirty="0" err="1" smtClean="0">
                <a:latin typeface="Times New Roman"/>
                <a:cs typeface="Times New Roman"/>
              </a:rPr>
              <a:t>gada</a:t>
            </a:r>
            <a:r>
              <a:rPr lang="fr-FR" b="1" dirty="0" smtClean="0">
                <a:latin typeface="Times New Roman"/>
                <a:cs typeface="Times New Roman"/>
              </a:rPr>
              <a:t> 11. </a:t>
            </a:r>
            <a:r>
              <a:rPr lang="fr-FR" b="1" dirty="0" err="1" smtClean="0">
                <a:latin typeface="Times New Roman"/>
                <a:cs typeface="Times New Roman"/>
              </a:rPr>
              <a:t>februārī</a:t>
            </a:r>
            <a:r>
              <a:rPr lang="fr-FR" b="1" dirty="0" smtClean="0">
                <a:latin typeface="Times New Roman"/>
                <a:cs typeface="Times New Roman"/>
              </a:rPr>
              <a:t> </a:t>
            </a:r>
          </a:p>
          <a:p>
            <a:endParaRPr lang="fr-FR" dirty="0">
              <a:latin typeface="Times New Roman"/>
              <a:cs typeface="Times New Roman"/>
            </a:endParaRPr>
          </a:p>
          <a:p>
            <a:endParaRPr lang="fr-FR" dirty="0">
              <a:latin typeface="Times New Roman"/>
              <a:cs typeface="Times New Roman"/>
            </a:endParaRPr>
          </a:p>
        </p:txBody>
      </p:sp>
    </p:spTree>
    <p:extLst>
      <p:ext uri="{BB962C8B-B14F-4D97-AF65-F5344CB8AC3E}">
        <p14:creationId xmlns:p14="http://schemas.microsoft.com/office/powerpoint/2010/main" val="12937275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00113" y="244157"/>
            <a:ext cx="7345362" cy="1575975"/>
          </a:xfrm>
        </p:spPr>
        <p:txBody>
          <a:bodyPr>
            <a:normAutofit/>
          </a:bodyPr>
          <a:lstStyle/>
          <a:p>
            <a:r>
              <a:rPr lang="fr-FR" sz="4200" b="1" dirty="0" err="1" smtClean="0">
                <a:solidFill>
                  <a:srgbClr val="FF0000"/>
                </a:solidFill>
                <a:latin typeface="Times New Roman"/>
                <a:cs typeface="Times New Roman"/>
              </a:rPr>
              <a:t>Daži</a:t>
            </a:r>
            <a:r>
              <a:rPr lang="fr-FR" sz="4200" b="1" dirty="0" smtClean="0">
                <a:solidFill>
                  <a:srgbClr val="FF0000"/>
                </a:solidFill>
                <a:latin typeface="Times New Roman"/>
                <a:cs typeface="Times New Roman"/>
              </a:rPr>
              <a:t> </a:t>
            </a:r>
            <a:r>
              <a:rPr lang="fr-FR" sz="4200" b="1" dirty="0" err="1" smtClean="0">
                <a:solidFill>
                  <a:srgbClr val="FF0000"/>
                </a:solidFill>
                <a:latin typeface="Times New Roman"/>
                <a:cs typeface="Times New Roman"/>
              </a:rPr>
              <a:t>absurdi</a:t>
            </a:r>
            <a:r>
              <a:rPr lang="fr-FR" sz="4200" b="1" dirty="0" smtClean="0">
                <a:solidFill>
                  <a:srgbClr val="FF0000"/>
                </a:solidFill>
                <a:latin typeface="Times New Roman"/>
                <a:cs typeface="Times New Roman"/>
              </a:rPr>
              <a:t> </a:t>
            </a:r>
            <a:r>
              <a:rPr lang="fr-FR" sz="4200" b="1" dirty="0" err="1" smtClean="0">
                <a:solidFill>
                  <a:srgbClr val="FF0000"/>
                </a:solidFill>
                <a:latin typeface="Times New Roman"/>
                <a:cs typeface="Times New Roman"/>
              </a:rPr>
              <a:t>apgalvojumi</a:t>
            </a:r>
            <a:r>
              <a:rPr lang="fr-FR" sz="4200" b="1" dirty="0" smtClean="0">
                <a:solidFill>
                  <a:srgbClr val="FF0000"/>
                </a:solidFill>
                <a:latin typeface="Times New Roman"/>
                <a:cs typeface="Times New Roman"/>
              </a:rPr>
              <a:t>, </a:t>
            </a:r>
            <a:br>
              <a:rPr lang="fr-FR" sz="4200" b="1" dirty="0" smtClean="0">
                <a:solidFill>
                  <a:srgbClr val="FF0000"/>
                </a:solidFill>
                <a:latin typeface="Times New Roman"/>
                <a:cs typeface="Times New Roman"/>
              </a:rPr>
            </a:br>
            <a:r>
              <a:rPr lang="fr-FR" sz="4200" b="1" dirty="0" smtClean="0">
                <a:solidFill>
                  <a:srgbClr val="FF0000"/>
                </a:solidFill>
                <a:latin typeface="Times New Roman"/>
                <a:cs typeface="Times New Roman"/>
              </a:rPr>
              <a:t>kas </a:t>
            </a:r>
            <a:r>
              <a:rPr lang="fr-FR" sz="4200" b="1" dirty="0" err="1" smtClean="0">
                <a:solidFill>
                  <a:srgbClr val="FF0000"/>
                </a:solidFill>
                <a:latin typeface="Times New Roman"/>
                <a:cs typeface="Times New Roman"/>
              </a:rPr>
              <a:t>uzreiz</a:t>
            </a:r>
            <a:r>
              <a:rPr lang="fr-FR" sz="4200" b="1" dirty="0" smtClean="0">
                <a:solidFill>
                  <a:srgbClr val="FF0000"/>
                </a:solidFill>
                <a:latin typeface="Times New Roman"/>
                <a:cs typeface="Times New Roman"/>
              </a:rPr>
              <a:t> </a:t>
            </a:r>
            <a:r>
              <a:rPr lang="fr-FR" sz="4200" b="1" dirty="0" err="1" smtClean="0">
                <a:solidFill>
                  <a:srgbClr val="FF0000"/>
                </a:solidFill>
                <a:latin typeface="Times New Roman"/>
                <a:cs typeface="Times New Roman"/>
              </a:rPr>
              <a:t>jāatmet</a:t>
            </a:r>
            <a:endParaRPr lang="fr-FR" sz="4200" b="1" dirty="0">
              <a:solidFill>
                <a:srgbClr val="FF0000"/>
              </a:solidFill>
              <a:latin typeface="Times New Roman"/>
              <a:cs typeface="Times New Roman"/>
            </a:endParaRPr>
          </a:p>
        </p:txBody>
      </p:sp>
      <p:sp>
        <p:nvSpPr>
          <p:cNvPr id="3" name="Espace réservé du contenu 2"/>
          <p:cNvSpPr>
            <a:spLocks noGrp="1"/>
          </p:cNvSpPr>
          <p:nvPr>
            <p:ph idx="1"/>
          </p:nvPr>
        </p:nvSpPr>
        <p:spPr>
          <a:xfrm>
            <a:off x="900112" y="1910139"/>
            <a:ext cx="7345363" cy="4360317"/>
          </a:xfrm>
        </p:spPr>
        <p:txBody>
          <a:bodyPr>
            <a:normAutofit fontScale="77500" lnSpcReduction="20000"/>
          </a:bodyPr>
          <a:lstStyle/>
          <a:p>
            <a:r>
              <a:rPr lang="en-GB" sz="2700" b="1" noProof="1" smtClean="0">
                <a:solidFill>
                  <a:schemeClr val="tx1"/>
                </a:solidFill>
                <a:latin typeface="Times New Roman"/>
                <a:cs typeface="Times New Roman"/>
              </a:rPr>
              <a:t>Apelēšana pie emocijām racionālu argumentu vietā.</a:t>
            </a:r>
          </a:p>
          <a:p>
            <a:r>
              <a:rPr lang="en-GB" sz="2700" b="1" noProof="1" smtClean="0">
                <a:solidFill>
                  <a:schemeClr val="tx1"/>
                </a:solidFill>
                <a:latin typeface="Times New Roman"/>
                <a:cs typeface="Times New Roman"/>
              </a:rPr>
              <a:t>“</a:t>
            </a:r>
            <a:r>
              <a:rPr lang="en-GB" sz="2700" b="1" i="1" noProof="1" smtClean="0">
                <a:solidFill>
                  <a:schemeClr val="tx1"/>
                </a:solidFill>
                <a:latin typeface="Times New Roman"/>
                <a:cs typeface="Times New Roman"/>
              </a:rPr>
              <a:t>Konvencijas ratificēšana ir nepieciešama, lai efektīvi cīnītos pret vardarbību pret sievietēm!</a:t>
            </a:r>
            <a:r>
              <a:rPr lang="en-GB" sz="2700" b="1" noProof="1" smtClean="0">
                <a:solidFill>
                  <a:schemeClr val="tx1"/>
                </a:solidFill>
                <a:latin typeface="Times New Roman"/>
                <a:cs typeface="Times New Roman"/>
              </a:rPr>
              <a:t>” (Kādā veidā?! Kopš kura laika vienas iekšzemes problēmas risināšanai ir nepieciešams starptautisks līgums?)</a:t>
            </a:r>
          </a:p>
          <a:p>
            <a:r>
              <a:rPr lang="en-GB" sz="2700" b="1" noProof="1" smtClean="0">
                <a:solidFill>
                  <a:schemeClr val="tx1"/>
                </a:solidFill>
                <a:latin typeface="Times New Roman"/>
                <a:cs typeface="Times New Roman"/>
              </a:rPr>
              <a:t>T.s. “tirgus sievas arguments”: “</a:t>
            </a:r>
            <a:r>
              <a:rPr lang="en-GB" sz="2700" b="1" i="1" noProof="1" smtClean="0">
                <a:solidFill>
                  <a:schemeClr val="tx1"/>
                </a:solidFill>
                <a:latin typeface="Times New Roman"/>
                <a:cs typeface="Times New Roman"/>
              </a:rPr>
              <a:t>Ja jūs neatbalstāt šīs konvencijas ratifikāciju, tad jūs atbalstāt vardarbību pret sievietēm!</a:t>
            </a:r>
            <a:r>
              <a:rPr lang="en-GB" sz="2700" b="1" noProof="1" smtClean="0">
                <a:solidFill>
                  <a:schemeClr val="tx1"/>
                </a:solidFill>
                <a:latin typeface="Times New Roman"/>
                <a:cs typeface="Times New Roman"/>
              </a:rPr>
              <a:t>”</a:t>
            </a:r>
          </a:p>
          <a:p>
            <a:r>
              <a:rPr lang="en-GB" sz="2700" b="1" noProof="1" smtClean="0">
                <a:solidFill>
                  <a:srgbClr val="0000FF"/>
                </a:solidFill>
                <a:latin typeface="Times New Roman"/>
                <a:cs typeface="Times New Roman"/>
              </a:rPr>
              <a:t>“</a:t>
            </a:r>
            <a:r>
              <a:rPr lang="en-GB" sz="2700" b="1" i="1" noProof="1" smtClean="0">
                <a:solidFill>
                  <a:srgbClr val="0000FF"/>
                </a:solidFill>
                <a:latin typeface="Times New Roman"/>
                <a:cs typeface="Times New Roman"/>
              </a:rPr>
              <a:t>Argumentum ad Putinum</a:t>
            </a:r>
            <a:r>
              <a:rPr lang="en-GB" sz="2700" b="1" noProof="1" smtClean="0">
                <a:solidFill>
                  <a:srgbClr val="0000FF"/>
                </a:solidFill>
                <a:latin typeface="Times New Roman"/>
                <a:cs typeface="Times New Roman"/>
              </a:rPr>
              <a:t>”</a:t>
            </a:r>
            <a:r>
              <a:rPr lang="en-GB" sz="2700" b="1" i="1" noProof="1" smtClean="0">
                <a:solidFill>
                  <a:srgbClr val="0000FF"/>
                </a:solidFill>
                <a:latin typeface="Times New Roman"/>
                <a:cs typeface="Times New Roman"/>
              </a:rPr>
              <a:t>.</a:t>
            </a:r>
          </a:p>
          <a:p>
            <a:r>
              <a:rPr lang="en-GB" sz="2700" b="1" noProof="1" smtClean="0">
                <a:latin typeface="Times New Roman"/>
                <a:cs typeface="Times New Roman"/>
              </a:rPr>
              <a:t>Manipulēšana ar nekorektu “pētījumu” datiem. Kad tiek piesaukts kārtējais “pētījums”, uzreiz jāpārbauda, vai ir tikusi pielietota </a:t>
            </a:r>
            <a:r>
              <a:rPr lang="en-GB" sz="2700" b="1" noProof="1" smtClean="0">
                <a:solidFill>
                  <a:srgbClr val="FF0000"/>
                </a:solidFill>
                <a:latin typeface="Times New Roman"/>
                <a:cs typeface="Times New Roman"/>
              </a:rPr>
              <a:t>korekta zinātniska metodoloģija</a:t>
            </a:r>
            <a:r>
              <a:rPr lang="en-GB" sz="2700" b="1" noProof="1" smtClean="0">
                <a:latin typeface="Times New Roman"/>
                <a:cs typeface="Times New Roman"/>
              </a:rPr>
              <a:t>.</a:t>
            </a:r>
          </a:p>
          <a:p>
            <a:endParaRPr lang="en-GB" i="1" noProof="1">
              <a:latin typeface="Times New Roman"/>
              <a:cs typeface="Times New Roman"/>
            </a:endParaRPr>
          </a:p>
        </p:txBody>
      </p:sp>
      <p:sp>
        <p:nvSpPr>
          <p:cNvPr id="5" name="Espace réservé du numéro de diapositive 4"/>
          <p:cNvSpPr>
            <a:spLocks noGrp="1"/>
          </p:cNvSpPr>
          <p:nvPr>
            <p:ph type="sldNum" sz="quarter" idx="12"/>
          </p:nvPr>
        </p:nvSpPr>
        <p:spPr/>
        <p:txBody>
          <a:bodyPr/>
          <a:lstStyle/>
          <a:p>
            <a:fld id="{CFE4BAC9-6D41-4691-9299-18EF07EF0177}" type="slidenum">
              <a:rPr lang="en-US" smtClean="0"/>
              <a:t>2</a:t>
            </a:fld>
            <a:endParaRPr lang="en-US"/>
          </a:p>
        </p:txBody>
      </p:sp>
    </p:spTree>
    <p:extLst>
      <p:ext uri="{BB962C8B-B14F-4D97-AF65-F5344CB8AC3E}">
        <p14:creationId xmlns:p14="http://schemas.microsoft.com/office/powerpoint/2010/main" val="207619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2" end="2"/>
                                            </p:txEl>
                                          </p:spTgt>
                                        </p:tgtEl>
                                        <p:attrNameLst>
                                          <p:attrName>ppt_x</p:attrName>
                                          <p:attrName>ppt_y</p:attrName>
                                        </p:attrNameLst>
                                      </p:cBhvr>
                                    </p:animMotion>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Scale>
                                      <p:cBhvr>
                                        <p:cTn id="28"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
                                            <p:txEl>
                                              <p:pRg st="3" end="3"/>
                                            </p:txEl>
                                          </p:spTgt>
                                        </p:tgtEl>
                                        <p:attrNameLst>
                                          <p:attrName>ppt_x</p:attrName>
                                          <p:attrName>ppt_y</p:attrName>
                                        </p:attrNameLst>
                                      </p:cBhvr>
                                    </p:animMotion>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Scale>
                                      <p:cBhvr>
                                        <p:cTn id="35"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
                                            <p:txEl>
                                              <p:pRg st="4" end="4"/>
                                            </p:txEl>
                                          </p:spTgt>
                                        </p:tgtEl>
                                        <p:attrNameLst>
                                          <p:attrName>ppt_x</p:attrName>
                                          <p:attrName>ppt_y</p:attrName>
                                        </p:attrNameLst>
                                      </p:cBhvr>
                                    </p:animMotion>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00113" y="244158"/>
            <a:ext cx="7345362" cy="1445966"/>
          </a:xfrm>
        </p:spPr>
        <p:txBody>
          <a:bodyPr>
            <a:normAutofit/>
          </a:bodyPr>
          <a:lstStyle/>
          <a:p>
            <a:r>
              <a:rPr lang="fr-FR" sz="4600" b="1" dirty="0" err="1" smtClean="0">
                <a:solidFill>
                  <a:srgbClr val="FF0000"/>
                </a:solidFill>
                <a:latin typeface="Times New Roman"/>
                <a:cs typeface="Times New Roman"/>
              </a:rPr>
              <a:t>Pamattēze</a:t>
            </a:r>
            <a:endParaRPr lang="fr-FR" sz="4600" b="1" dirty="0">
              <a:solidFill>
                <a:srgbClr val="FF0000"/>
              </a:solidFill>
              <a:latin typeface="Times New Roman"/>
              <a:cs typeface="Times New Roman"/>
            </a:endParaRPr>
          </a:p>
        </p:txBody>
      </p:sp>
      <p:sp>
        <p:nvSpPr>
          <p:cNvPr id="3" name="Espace réservé du contenu 2"/>
          <p:cNvSpPr>
            <a:spLocks noGrp="1"/>
          </p:cNvSpPr>
          <p:nvPr>
            <p:ph idx="1"/>
          </p:nvPr>
        </p:nvSpPr>
        <p:spPr>
          <a:xfrm>
            <a:off x="900112" y="1910140"/>
            <a:ext cx="7345363" cy="4155382"/>
          </a:xfrm>
        </p:spPr>
        <p:txBody>
          <a:bodyPr>
            <a:normAutofit lnSpcReduction="10000"/>
          </a:bodyPr>
          <a:lstStyle/>
          <a:p>
            <a:r>
              <a:rPr lang="en-GB" sz="2700" b="1" noProof="1" smtClean="0">
                <a:solidFill>
                  <a:schemeClr val="tx1"/>
                </a:solidFill>
                <a:latin typeface="Times New Roman"/>
                <a:cs typeface="Times New Roman"/>
              </a:rPr>
              <a:t>Eiropas Padomes konvencija par vardarbības pret sievietēm un vardarbības ģimenē novēršanu un apkarošanu (atklāta parakstīšanai Stambulā, 2011.g. 11. maijā, spēkā no 2014.g. 1. augusta) ir bīstama Latvijas demokrātiskajai tiesiskajai iekārtai. </a:t>
            </a:r>
            <a:r>
              <a:rPr lang="en-GB" sz="2700" b="1" noProof="1" smtClean="0">
                <a:solidFill>
                  <a:srgbClr val="FF0000"/>
                </a:solidFill>
                <a:latin typeface="Times New Roman"/>
                <a:cs typeface="Times New Roman"/>
              </a:rPr>
              <a:t>Turklāt problemātiskas ir nevis kaut kādas atsevišķas normas, bet gan pašā šīs konvencijas pamatā esošie vispārējie principi un pieņēmumi.</a:t>
            </a:r>
            <a:endParaRPr lang="en-GB" i="1" noProof="1">
              <a:solidFill>
                <a:srgbClr val="FF0000"/>
              </a:solidFill>
              <a:latin typeface="Times New Roman"/>
              <a:cs typeface="Times New Roman"/>
            </a:endParaRPr>
          </a:p>
        </p:txBody>
      </p:sp>
      <p:sp>
        <p:nvSpPr>
          <p:cNvPr id="4" name="Espace réservé du numéro de diapositive 3"/>
          <p:cNvSpPr>
            <a:spLocks noGrp="1"/>
          </p:cNvSpPr>
          <p:nvPr>
            <p:ph type="sldNum" sz="quarter" idx="12"/>
          </p:nvPr>
        </p:nvSpPr>
        <p:spPr/>
        <p:txBody>
          <a:bodyPr/>
          <a:lstStyle/>
          <a:p>
            <a:fld id="{CFE4BAC9-6D41-4691-9299-18EF07EF0177}" type="slidenum">
              <a:rPr lang="en-US" smtClean="0"/>
              <a:t>3</a:t>
            </a:fld>
            <a:endParaRPr lang="en-US"/>
          </a:p>
        </p:txBody>
      </p:sp>
    </p:spTree>
    <p:extLst>
      <p:ext uri="{BB962C8B-B14F-4D97-AF65-F5344CB8AC3E}">
        <p14:creationId xmlns:p14="http://schemas.microsoft.com/office/powerpoint/2010/main" val="209732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4071" y="244158"/>
            <a:ext cx="7883072" cy="1198199"/>
          </a:xfrm>
        </p:spPr>
        <p:txBody>
          <a:bodyPr>
            <a:normAutofit/>
          </a:bodyPr>
          <a:lstStyle/>
          <a:p>
            <a:r>
              <a:rPr lang="fr-FR" sz="3400" b="1" dirty="0" err="1" smtClean="0">
                <a:solidFill>
                  <a:srgbClr val="FF0000"/>
                </a:solidFill>
                <a:latin typeface="Times New Roman"/>
                <a:cs typeface="Times New Roman"/>
              </a:rPr>
              <a:t>Galvenie</a:t>
            </a:r>
            <a:r>
              <a:rPr lang="fr-FR" sz="3400" b="1" dirty="0" smtClean="0">
                <a:solidFill>
                  <a:srgbClr val="FF0000"/>
                </a:solidFill>
                <a:latin typeface="Times New Roman"/>
                <a:cs typeface="Times New Roman"/>
              </a:rPr>
              <a:t> </a:t>
            </a:r>
            <a:r>
              <a:rPr lang="fr-FR" sz="3400" b="1" dirty="0" err="1" smtClean="0">
                <a:solidFill>
                  <a:srgbClr val="FF0000"/>
                </a:solidFill>
                <a:latin typeface="Times New Roman"/>
                <a:cs typeface="Times New Roman"/>
              </a:rPr>
              <a:t>Stambulas</a:t>
            </a:r>
            <a:r>
              <a:rPr lang="fr-FR" sz="3400" b="1" dirty="0" smtClean="0">
                <a:solidFill>
                  <a:srgbClr val="FF0000"/>
                </a:solidFill>
                <a:latin typeface="Times New Roman"/>
                <a:cs typeface="Times New Roman"/>
              </a:rPr>
              <a:t> </a:t>
            </a:r>
            <a:r>
              <a:rPr lang="fr-FR" sz="3400" b="1" dirty="0" err="1" smtClean="0">
                <a:solidFill>
                  <a:srgbClr val="FF0000"/>
                </a:solidFill>
                <a:latin typeface="Times New Roman"/>
                <a:cs typeface="Times New Roman"/>
              </a:rPr>
              <a:t>konvencijas</a:t>
            </a:r>
            <a:r>
              <a:rPr lang="fr-FR" sz="3400" b="1" dirty="0" smtClean="0">
                <a:solidFill>
                  <a:srgbClr val="FF0000"/>
                </a:solidFill>
                <a:latin typeface="Times New Roman"/>
                <a:cs typeface="Times New Roman"/>
              </a:rPr>
              <a:t> </a:t>
            </a:r>
            <a:r>
              <a:rPr lang="fr-FR" sz="3400" b="1" dirty="0" err="1" smtClean="0">
                <a:solidFill>
                  <a:srgbClr val="FF0000"/>
                </a:solidFill>
                <a:latin typeface="Times New Roman"/>
                <a:cs typeface="Times New Roman"/>
              </a:rPr>
              <a:t>trūkumi</a:t>
            </a:r>
            <a:endParaRPr lang="fr-FR" sz="3400" b="1" dirty="0">
              <a:solidFill>
                <a:srgbClr val="FF0000"/>
              </a:solidFill>
              <a:latin typeface="Times New Roman"/>
              <a:cs typeface="Times New Roman"/>
            </a:endParaRPr>
          </a:p>
        </p:txBody>
      </p:sp>
      <p:sp>
        <p:nvSpPr>
          <p:cNvPr id="3" name="Espace réservé du contenu 2"/>
          <p:cNvSpPr>
            <a:spLocks noGrp="1"/>
          </p:cNvSpPr>
          <p:nvPr>
            <p:ph idx="1"/>
          </p:nvPr>
        </p:nvSpPr>
        <p:spPr>
          <a:xfrm>
            <a:off x="900112" y="1669143"/>
            <a:ext cx="7345363" cy="4544786"/>
          </a:xfrm>
        </p:spPr>
        <p:txBody>
          <a:bodyPr>
            <a:noAutofit/>
          </a:bodyPr>
          <a:lstStyle/>
          <a:p>
            <a:pPr>
              <a:spcBef>
                <a:spcPts val="800"/>
              </a:spcBef>
            </a:pPr>
            <a:r>
              <a:rPr lang="en-GB" sz="1800" b="1" noProof="1" smtClean="0">
                <a:solidFill>
                  <a:srgbClr val="000000"/>
                </a:solidFill>
                <a:latin typeface="Times New Roman"/>
                <a:cs typeface="Times New Roman"/>
              </a:rPr>
              <a:t>Tā nepamatoti politizē un ideoloģizē vienu jautājumu, kas pieder pie krimināltiesību un kriminālprocesa jomas, vienlaicīgi devalvējot “cilvēktiesību” jēdzienu.</a:t>
            </a:r>
          </a:p>
          <a:p>
            <a:pPr>
              <a:spcBef>
                <a:spcPts val="800"/>
              </a:spcBef>
            </a:pPr>
            <a:r>
              <a:rPr lang="en-GB" sz="1800" b="1" noProof="1" smtClean="0">
                <a:solidFill>
                  <a:srgbClr val="000000"/>
                </a:solidFill>
                <a:latin typeface="Times New Roman"/>
                <a:cs typeface="Times New Roman"/>
              </a:rPr>
              <a:t>Tā ievieš saistošu, bet vienlaicīgi neskaidru “dzimtes” (</a:t>
            </a:r>
            <a:r>
              <a:rPr lang="en-GB" sz="1800" b="1" i="1" noProof="1" smtClean="0">
                <a:solidFill>
                  <a:srgbClr val="000000"/>
                </a:solidFill>
                <a:latin typeface="Times New Roman"/>
                <a:cs typeface="Times New Roman"/>
              </a:rPr>
              <a:t>gender</a:t>
            </a:r>
            <a:r>
              <a:rPr lang="en-GB" sz="1800" b="1" noProof="1" smtClean="0">
                <a:solidFill>
                  <a:srgbClr val="000000"/>
                </a:solidFill>
                <a:latin typeface="Times New Roman"/>
                <a:cs typeface="Times New Roman"/>
              </a:rPr>
              <a:t>) kā “sociālā konstrukta” definīciju.</a:t>
            </a:r>
          </a:p>
          <a:p>
            <a:pPr>
              <a:spcBef>
                <a:spcPts val="800"/>
              </a:spcBef>
            </a:pPr>
            <a:r>
              <a:rPr lang="en-GB" sz="1800" b="1" noProof="1" smtClean="0">
                <a:solidFill>
                  <a:schemeClr val="tx1"/>
                </a:solidFill>
                <a:latin typeface="Times New Roman"/>
                <a:cs typeface="Times New Roman"/>
              </a:rPr>
              <a:t>Tā atklāti balstās uz vienu radikālu sociālpolitisku ideoloģiju un ar saistošām </a:t>
            </a:r>
            <a:r>
              <a:rPr lang="en-GB" sz="1800" b="1" noProof="1">
                <a:solidFill>
                  <a:schemeClr val="tx1"/>
                </a:solidFill>
                <a:latin typeface="Times New Roman"/>
                <a:cs typeface="Times New Roman"/>
              </a:rPr>
              <a:t>tiesību </a:t>
            </a:r>
            <a:r>
              <a:rPr lang="en-GB" sz="1800" b="1" noProof="1" smtClean="0">
                <a:solidFill>
                  <a:schemeClr val="tx1"/>
                </a:solidFill>
                <a:latin typeface="Times New Roman"/>
                <a:cs typeface="Times New Roman"/>
              </a:rPr>
              <a:t>normām uzspiež valstīm un to pilsoņiem šīs ideoloģijas postulātus.</a:t>
            </a:r>
          </a:p>
          <a:p>
            <a:pPr>
              <a:spcBef>
                <a:spcPts val="800"/>
              </a:spcBef>
            </a:pPr>
            <a:r>
              <a:rPr lang="en-GB" sz="1800" b="1" noProof="1" smtClean="0">
                <a:solidFill>
                  <a:schemeClr val="tx1"/>
                </a:solidFill>
                <a:latin typeface="Times New Roman"/>
                <a:cs typeface="Times New Roman"/>
              </a:rPr>
              <a:t>Tā uzspiež tik plašu “vardarbības” jēdziena definīciju, ka tā ietver sevī praktiski jebko un padara šo jēdzienu par būtībā bezjēdzīgu.</a:t>
            </a:r>
          </a:p>
          <a:p>
            <a:pPr>
              <a:spcBef>
                <a:spcPts val="800"/>
              </a:spcBef>
            </a:pPr>
            <a:r>
              <a:rPr lang="en-GB" sz="1800" b="1" noProof="1" smtClean="0">
                <a:solidFill>
                  <a:schemeClr val="tx1"/>
                </a:solidFill>
                <a:latin typeface="Times New Roman"/>
                <a:cs typeface="Times New Roman"/>
              </a:rPr>
              <a:t>Tā bez jebkādas objektīvas vajadzības ievieš īpašu tiesību jēdzienu jeb institūtu – “</a:t>
            </a:r>
            <a:r>
              <a:rPr lang="en-GB" sz="1800" b="1" i="1" noProof="1" smtClean="0">
                <a:solidFill>
                  <a:schemeClr val="tx1"/>
                </a:solidFill>
                <a:latin typeface="Times New Roman"/>
                <a:cs typeface="Times New Roman"/>
              </a:rPr>
              <a:t>vardarbība ģimenē</a:t>
            </a:r>
            <a:r>
              <a:rPr lang="en-GB" sz="1800" b="1" noProof="1" smtClean="0">
                <a:solidFill>
                  <a:schemeClr val="tx1"/>
                </a:solidFill>
                <a:latin typeface="Times New Roman"/>
                <a:cs typeface="Times New Roman"/>
              </a:rPr>
              <a:t>”, tādējādi uzbrūkot ģimenes institūtam kā tādam.</a:t>
            </a:r>
          </a:p>
          <a:p>
            <a:pPr>
              <a:spcBef>
                <a:spcPts val="800"/>
              </a:spcBef>
            </a:pPr>
            <a:r>
              <a:rPr lang="en-GB" sz="1800" b="1" noProof="1" smtClean="0">
                <a:solidFill>
                  <a:schemeClr val="tx1"/>
                </a:solidFill>
                <a:latin typeface="Times New Roman"/>
                <a:cs typeface="Times New Roman"/>
              </a:rPr>
              <a:t>Tā neievēro elementāras procesuālas garantijas, kas demokrātiskā tiesiskā valstī piemīt aizdomās turētajiem un apsūdzētajiem.</a:t>
            </a:r>
          </a:p>
          <a:p>
            <a:endParaRPr lang="en-GB" sz="1800" b="1" noProof="1" smtClean="0">
              <a:solidFill>
                <a:schemeClr val="tx1"/>
              </a:solidFill>
              <a:latin typeface="Times New Roman"/>
              <a:cs typeface="Times New Roman"/>
            </a:endParaRPr>
          </a:p>
          <a:p>
            <a:endParaRPr lang="en-GB" sz="1800" noProof="1">
              <a:solidFill>
                <a:schemeClr val="tx1"/>
              </a:solidFill>
              <a:latin typeface="Times New Roman"/>
              <a:cs typeface="Times New Roman"/>
            </a:endParaRPr>
          </a:p>
        </p:txBody>
      </p:sp>
      <p:sp>
        <p:nvSpPr>
          <p:cNvPr id="4" name="Espace réservé du numéro de diapositive 3"/>
          <p:cNvSpPr>
            <a:spLocks noGrp="1"/>
          </p:cNvSpPr>
          <p:nvPr>
            <p:ph type="sldNum" sz="quarter" idx="12"/>
          </p:nvPr>
        </p:nvSpPr>
        <p:spPr/>
        <p:txBody>
          <a:bodyPr/>
          <a:lstStyle/>
          <a:p>
            <a:fld id="{CFE4BAC9-6D41-4691-9299-18EF07EF0177}" type="slidenum">
              <a:rPr lang="en-US" smtClean="0"/>
              <a:t>4</a:t>
            </a:fld>
            <a:endParaRPr lang="en-US"/>
          </a:p>
        </p:txBody>
      </p:sp>
    </p:spTree>
    <p:extLst>
      <p:ext uri="{BB962C8B-B14F-4D97-AF65-F5344CB8AC3E}">
        <p14:creationId xmlns:p14="http://schemas.microsoft.com/office/powerpoint/2010/main" val="287256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2" end="2"/>
                                            </p:txEl>
                                          </p:spTgt>
                                        </p:tgtEl>
                                        <p:attrNameLst>
                                          <p:attrName>ppt_x</p:attrName>
                                          <p:attrName>ppt_y</p:attrName>
                                        </p:attrNameLst>
                                      </p:cBhvr>
                                    </p:animMotion>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Scale>
                                      <p:cBhvr>
                                        <p:cTn id="28"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
                                            <p:txEl>
                                              <p:pRg st="3" end="3"/>
                                            </p:txEl>
                                          </p:spTgt>
                                        </p:tgtEl>
                                        <p:attrNameLst>
                                          <p:attrName>ppt_x</p:attrName>
                                          <p:attrName>ppt_y</p:attrName>
                                        </p:attrNameLst>
                                      </p:cBhvr>
                                    </p:animMotion>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Scale>
                                      <p:cBhvr>
                                        <p:cTn id="35"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
                                            <p:txEl>
                                              <p:pRg st="4" end="4"/>
                                            </p:txEl>
                                          </p:spTgt>
                                        </p:tgtEl>
                                        <p:attrNameLst>
                                          <p:attrName>ppt_x</p:attrName>
                                          <p:attrName>ppt_y</p:attrName>
                                        </p:attrNameLst>
                                      </p:cBhvr>
                                    </p:animMotion>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Scale>
                                      <p:cBhvr>
                                        <p:cTn id="42" dur="1000" decel="50000" fill="hold">
                                          <p:stCondLst>
                                            <p:cond delay="0"/>
                                          </p:stCondLst>
                                        </p:cTn>
                                        <p:tgtEl>
                                          <p:spTgt spid="3">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
                                            <p:txEl>
                                              <p:pRg st="5" end="5"/>
                                            </p:txEl>
                                          </p:spTgt>
                                        </p:tgtEl>
                                        <p:attrNameLst>
                                          <p:attrName>ppt_x</p:attrName>
                                          <p:attrName>ppt_y</p:attrName>
                                        </p:attrNameLst>
                                      </p:cBhvr>
                                    </p:animMotion>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4071" y="244158"/>
            <a:ext cx="7883072" cy="1198199"/>
          </a:xfrm>
        </p:spPr>
        <p:txBody>
          <a:bodyPr>
            <a:normAutofit/>
          </a:bodyPr>
          <a:lstStyle/>
          <a:p>
            <a:r>
              <a:rPr lang="en-GB" sz="3400" b="1" noProof="1" smtClean="0">
                <a:solidFill>
                  <a:srgbClr val="FF0000"/>
                </a:solidFill>
                <a:latin typeface="Times New Roman"/>
                <a:cs typeface="Times New Roman"/>
              </a:rPr>
              <a:t>1. Viena krimināltiesību jautājuma politizācija un ideoloģizācija</a:t>
            </a:r>
            <a:endParaRPr lang="en-GB" sz="3400" b="1" noProof="1">
              <a:solidFill>
                <a:srgbClr val="FF0000"/>
              </a:solidFill>
              <a:latin typeface="Times New Roman"/>
              <a:cs typeface="Times New Roman"/>
            </a:endParaRPr>
          </a:p>
        </p:txBody>
      </p:sp>
      <p:sp>
        <p:nvSpPr>
          <p:cNvPr id="3" name="Espace réservé du contenu 2"/>
          <p:cNvSpPr>
            <a:spLocks noGrp="1"/>
          </p:cNvSpPr>
          <p:nvPr>
            <p:ph idx="1"/>
          </p:nvPr>
        </p:nvSpPr>
        <p:spPr>
          <a:xfrm>
            <a:off x="900112" y="1669143"/>
            <a:ext cx="7345363" cy="4481286"/>
          </a:xfrm>
        </p:spPr>
        <p:txBody>
          <a:bodyPr>
            <a:normAutofit fontScale="92500" lnSpcReduction="20000"/>
          </a:bodyPr>
          <a:lstStyle/>
          <a:p>
            <a:pPr>
              <a:spcBef>
                <a:spcPts val="800"/>
              </a:spcBef>
            </a:pPr>
            <a:r>
              <a:rPr lang="en-GB" sz="2100" b="1" noProof="1" smtClean="0">
                <a:solidFill>
                  <a:srgbClr val="000000"/>
                </a:solidFill>
                <a:latin typeface="Times New Roman"/>
                <a:cs typeface="Times New Roman"/>
              </a:rPr>
              <a:t>Konvencijas autori vardarbību pret sievietēm sauc par “cilvēktiesību pārkāpumu” (piem., 3.p. “a” punkts). Taču klasiskajā izpratnē “cilvēktiesības” darbojas cilvēka attiecībās ar valsti, nevis divu privātpersonu attiecībās.</a:t>
            </a:r>
          </a:p>
          <a:p>
            <a:pPr>
              <a:spcBef>
                <a:spcPts val="800"/>
              </a:spcBef>
            </a:pPr>
            <a:r>
              <a:rPr lang="en-GB" sz="2100" b="1" noProof="1" smtClean="0">
                <a:solidFill>
                  <a:srgbClr val="000000"/>
                </a:solidFill>
                <a:latin typeface="Times New Roman"/>
                <a:cs typeface="Times New Roman"/>
              </a:rPr>
              <a:t>“</a:t>
            </a:r>
            <a:r>
              <a:rPr lang="en-GB" sz="2100" b="1" i="1" noProof="1" smtClean="0">
                <a:solidFill>
                  <a:srgbClr val="000000"/>
                </a:solidFill>
                <a:latin typeface="Times New Roman"/>
                <a:cs typeface="Times New Roman"/>
              </a:rPr>
              <a:t>Vēl nesen bija grūti iedomāties, ka vardarbība ģimenē tiktu starptautiskajās tiesībās uzskatīta par cilvēktiesību pārkāpumu</a:t>
            </a:r>
            <a:r>
              <a:rPr lang="en-GB" sz="2100" b="1" noProof="1" smtClean="0">
                <a:solidFill>
                  <a:srgbClr val="000000"/>
                </a:solidFill>
                <a:latin typeface="Times New Roman"/>
                <a:cs typeface="Times New Roman"/>
              </a:rPr>
              <a:t>” </a:t>
            </a:r>
            <a:r>
              <a:rPr lang="en-GB" sz="2100" noProof="1" smtClean="0">
                <a:solidFill>
                  <a:srgbClr val="000000"/>
                </a:solidFill>
                <a:latin typeface="Times New Roman"/>
                <a:cs typeface="Times New Roman"/>
              </a:rPr>
              <a:t>(Thomas D., Beasley M. Domestic Violence as a Human Rights Issue. </a:t>
            </a:r>
            <a:r>
              <a:rPr lang="en-GB" sz="2100" i="1" noProof="1" smtClean="0">
                <a:solidFill>
                  <a:srgbClr val="000000"/>
                </a:solidFill>
                <a:latin typeface="Times New Roman"/>
                <a:cs typeface="Times New Roman"/>
              </a:rPr>
              <a:t>Human Rights Quarterly</a:t>
            </a:r>
            <a:r>
              <a:rPr lang="en-GB" sz="2100" noProof="1" smtClean="0">
                <a:solidFill>
                  <a:srgbClr val="000000"/>
                </a:solidFill>
                <a:latin typeface="Times New Roman"/>
                <a:cs typeface="Times New Roman"/>
              </a:rPr>
              <a:t>, 1993, 15, no.1, pp. 36-62).</a:t>
            </a:r>
          </a:p>
          <a:p>
            <a:pPr>
              <a:spcBef>
                <a:spcPts val="800"/>
              </a:spcBef>
            </a:pPr>
            <a:r>
              <a:rPr lang="en-GB" sz="2100" b="1" noProof="1" smtClean="0">
                <a:solidFill>
                  <a:srgbClr val="000000"/>
                </a:solidFill>
                <a:latin typeface="Times New Roman"/>
                <a:cs typeface="Times New Roman"/>
              </a:rPr>
              <a:t>Ja katru pret personu izdarītu noziedzīgu nodarījumu kvalificējam kā “cilvēktiesību pārkāpumu”, tad “cilvēktiesību” jēdziens vispār zaudē jēgu.</a:t>
            </a:r>
          </a:p>
          <a:p>
            <a:pPr>
              <a:spcBef>
                <a:spcPts val="800"/>
              </a:spcBef>
            </a:pPr>
            <a:r>
              <a:rPr lang="en-GB" sz="2100" b="1" noProof="1" smtClean="0">
                <a:solidFill>
                  <a:srgbClr val="000000"/>
                </a:solidFill>
                <a:latin typeface="Times New Roman"/>
                <a:cs typeface="Times New Roman"/>
              </a:rPr>
              <a:t>Pilnīgi absurdi ir Konvencijā (sk. 3.p. “a” punktu un 4.p.2.d.)  ietvertie centieni sasaistīt atsevišķus vardarbīgus noziegumus ar “</a:t>
            </a:r>
            <a:r>
              <a:rPr lang="en-GB" sz="2100" b="1" i="1" noProof="1" smtClean="0">
                <a:solidFill>
                  <a:srgbClr val="000000"/>
                </a:solidFill>
                <a:latin typeface="Times New Roman"/>
                <a:cs typeface="Times New Roman"/>
              </a:rPr>
              <a:t>diskrimināciju</a:t>
            </a:r>
            <a:r>
              <a:rPr lang="en-GB" sz="2100" b="1" noProof="1" smtClean="0">
                <a:solidFill>
                  <a:srgbClr val="000000"/>
                </a:solidFill>
                <a:latin typeface="Times New Roman"/>
                <a:cs typeface="Times New Roman"/>
              </a:rPr>
              <a:t>”, kas ir tiesisks jēdziens ar pavisam konkrētu nozīmi, un kas arī tādējādi riskē zaudēt jebkādu jēgu. Varbūt zādzības vai laupīšanas upuris arī ir “diskriminācijas” upuris (diskriminācija pēc mantiskā stāvokļa)?</a:t>
            </a:r>
            <a:endParaRPr lang="en-GB" sz="2100" noProof="1">
              <a:solidFill>
                <a:schemeClr val="tx1"/>
              </a:solidFill>
              <a:latin typeface="Times New Roman"/>
              <a:cs typeface="Times New Roman"/>
            </a:endParaRPr>
          </a:p>
        </p:txBody>
      </p:sp>
      <p:sp>
        <p:nvSpPr>
          <p:cNvPr id="4" name="Espace réservé du numéro de diapositive 3"/>
          <p:cNvSpPr>
            <a:spLocks noGrp="1"/>
          </p:cNvSpPr>
          <p:nvPr>
            <p:ph type="sldNum" sz="quarter" idx="12"/>
          </p:nvPr>
        </p:nvSpPr>
        <p:spPr/>
        <p:txBody>
          <a:bodyPr/>
          <a:lstStyle/>
          <a:p>
            <a:fld id="{CFE4BAC9-6D41-4691-9299-18EF07EF0177}" type="slidenum">
              <a:rPr lang="en-US" smtClean="0"/>
              <a:t>5</a:t>
            </a:fld>
            <a:endParaRPr lang="en-US"/>
          </a:p>
        </p:txBody>
      </p:sp>
    </p:spTree>
    <p:extLst>
      <p:ext uri="{BB962C8B-B14F-4D97-AF65-F5344CB8AC3E}">
        <p14:creationId xmlns:p14="http://schemas.microsoft.com/office/powerpoint/2010/main" val="977024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2" end="2"/>
                                            </p:txEl>
                                          </p:spTgt>
                                        </p:tgtEl>
                                        <p:attrNameLst>
                                          <p:attrName>ppt_x</p:attrName>
                                          <p:attrName>ppt_y</p:attrName>
                                        </p:attrNameLst>
                                      </p:cBhvr>
                                    </p:animMotion>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Scale>
                                      <p:cBhvr>
                                        <p:cTn id="28"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
                                            <p:txEl>
                                              <p:pRg st="3" end="3"/>
                                            </p:txEl>
                                          </p:spTgt>
                                        </p:tgtEl>
                                        <p:attrNameLst>
                                          <p:attrName>ppt_x</p:attrName>
                                          <p:attrName>ppt_y</p:attrName>
                                        </p:attrNameLst>
                                      </p:cBhvr>
                                    </p:animMotion>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4071" y="244158"/>
            <a:ext cx="7883072" cy="1198199"/>
          </a:xfrm>
        </p:spPr>
        <p:txBody>
          <a:bodyPr>
            <a:normAutofit/>
          </a:bodyPr>
          <a:lstStyle/>
          <a:p>
            <a:r>
              <a:rPr lang="en-GB" sz="3400" b="1" noProof="1" smtClean="0">
                <a:solidFill>
                  <a:srgbClr val="FF0000"/>
                </a:solidFill>
                <a:latin typeface="Times New Roman"/>
                <a:cs typeface="Times New Roman"/>
              </a:rPr>
              <a:t>1. Viena krimināltiesību jautājuma politizācija un ideoloģizācija</a:t>
            </a:r>
            <a:endParaRPr lang="en-GB" sz="3400" b="1" noProof="1">
              <a:solidFill>
                <a:srgbClr val="FF0000"/>
              </a:solidFill>
              <a:latin typeface="Times New Roman"/>
              <a:cs typeface="Times New Roman"/>
            </a:endParaRPr>
          </a:p>
        </p:txBody>
      </p:sp>
      <p:sp>
        <p:nvSpPr>
          <p:cNvPr id="3" name="Espace réservé du contenu 2"/>
          <p:cNvSpPr>
            <a:spLocks noGrp="1"/>
          </p:cNvSpPr>
          <p:nvPr>
            <p:ph idx="1"/>
          </p:nvPr>
        </p:nvSpPr>
        <p:spPr>
          <a:xfrm>
            <a:off x="900112" y="1669143"/>
            <a:ext cx="7345363" cy="4396379"/>
          </a:xfrm>
        </p:spPr>
        <p:txBody>
          <a:bodyPr>
            <a:normAutofit/>
          </a:bodyPr>
          <a:lstStyle/>
          <a:p>
            <a:pPr marL="0" indent="0">
              <a:buNone/>
            </a:pPr>
            <a:endParaRPr lang="en-GB" sz="2700" b="1" noProof="1" smtClean="0">
              <a:solidFill>
                <a:srgbClr val="000000"/>
              </a:solidFill>
              <a:latin typeface="Times New Roman"/>
              <a:cs typeface="Times New Roman"/>
            </a:endParaRPr>
          </a:p>
          <a:p>
            <a:pPr>
              <a:spcBef>
                <a:spcPts val="0"/>
              </a:spcBef>
            </a:pPr>
            <a:r>
              <a:rPr lang="en-GB" sz="2700" b="1" noProof="1" smtClean="0">
                <a:solidFill>
                  <a:srgbClr val="000000"/>
                </a:solidFill>
                <a:latin typeface="Times New Roman"/>
                <a:cs typeface="Times New Roman"/>
              </a:rPr>
              <a:t>Stambulas konvencijas loģika: neitrālā un apolitiskā krimināltiesību un kriminālprocesa pieeja, kas ievēro apsūdzētā pamattiesības, tiek aizvietota ar politiski angažētu vajāšanas formu, kas </a:t>
            </a:r>
            <a:r>
              <a:rPr lang="en-GB" sz="2700" b="1" noProof="1">
                <a:solidFill>
                  <a:srgbClr val="000000"/>
                </a:solidFill>
                <a:latin typeface="Times New Roman"/>
                <a:cs typeface="Times New Roman"/>
              </a:rPr>
              <a:t>līdzinās sabiedriskajām kampaņām pret tirāniem un </a:t>
            </a:r>
            <a:r>
              <a:rPr lang="en-GB" sz="2700" b="1" noProof="1" smtClean="0">
                <a:solidFill>
                  <a:srgbClr val="000000"/>
                </a:solidFill>
                <a:latin typeface="Times New Roman"/>
                <a:cs typeface="Times New Roman"/>
              </a:rPr>
              <a:t>diktatoriem, </a:t>
            </a:r>
            <a:r>
              <a:rPr lang="en-GB" sz="2700" b="1" noProof="1">
                <a:solidFill>
                  <a:srgbClr val="000000"/>
                </a:solidFill>
                <a:latin typeface="Times New Roman"/>
                <a:cs typeface="Times New Roman"/>
              </a:rPr>
              <a:t>un kurā </a:t>
            </a:r>
            <a:r>
              <a:rPr lang="en-GB" sz="2700" b="1" noProof="1" smtClean="0">
                <a:solidFill>
                  <a:srgbClr val="000000"/>
                </a:solidFill>
                <a:latin typeface="Times New Roman"/>
                <a:cs typeface="Times New Roman"/>
              </a:rPr>
              <a:t>“apsūdzētā” iespējas aizstāvēties ir minimālas vai pat nekādas (sk. referāta beigās).</a:t>
            </a:r>
            <a:endParaRPr lang="en-GB" sz="2700" b="1" noProof="1" smtClean="0">
              <a:solidFill>
                <a:schemeClr val="tx1"/>
              </a:solidFill>
              <a:latin typeface="Times New Roman"/>
              <a:cs typeface="Times New Roman"/>
            </a:endParaRPr>
          </a:p>
          <a:p>
            <a:pPr marL="0" indent="0">
              <a:buNone/>
            </a:pPr>
            <a:endParaRPr lang="en-GB" sz="2700" b="1" noProof="1" smtClean="0">
              <a:solidFill>
                <a:schemeClr val="tx1"/>
              </a:solidFill>
              <a:latin typeface="Times New Roman"/>
              <a:cs typeface="Times New Roman"/>
            </a:endParaRPr>
          </a:p>
          <a:p>
            <a:endParaRPr lang="en-GB" noProof="1">
              <a:solidFill>
                <a:schemeClr val="tx1"/>
              </a:solidFill>
              <a:latin typeface="Times New Roman"/>
              <a:cs typeface="Times New Roman"/>
            </a:endParaRPr>
          </a:p>
        </p:txBody>
      </p:sp>
      <p:sp>
        <p:nvSpPr>
          <p:cNvPr id="4" name="Espace réservé du numéro de diapositive 3"/>
          <p:cNvSpPr>
            <a:spLocks noGrp="1"/>
          </p:cNvSpPr>
          <p:nvPr>
            <p:ph type="sldNum" sz="quarter" idx="12"/>
          </p:nvPr>
        </p:nvSpPr>
        <p:spPr/>
        <p:txBody>
          <a:bodyPr/>
          <a:lstStyle/>
          <a:p>
            <a:fld id="{CFE4BAC9-6D41-4691-9299-18EF07EF0177}" type="slidenum">
              <a:rPr lang="en-US" smtClean="0"/>
              <a:t>6</a:t>
            </a:fld>
            <a:endParaRPr lang="en-US"/>
          </a:p>
        </p:txBody>
      </p:sp>
    </p:spTree>
    <p:extLst>
      <p:ext uri="{BB962C8B-B14F-4D97-AF65-F5344CB8AC3E}">
        <p14:creationId xmlns:p14="http://schemas.microsoft.com/office/powerpoint/2010/main" val="256105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Scale>
                                      <p:cBhvr>
                                        <p:cTn id="7"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1" end="1"/>
                                            </p:txEl>
                                          </p:spTgt>
                                        </p:tgtEl>
                                        <p:attrNameLst>
                                          <p:attrName>ppt_x</p:attrName>
                                          <p:attrName>ppt_y</p:attrName>
                                        </p:attrNameLst>
                                      </p:cBhvr>
                                    </p:animMotion>
                                    <p:animEffect transition="in" filter="fade">
                                      <p:cBhvr>
                                        <p:cTn id="9"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4071" y="244158"/>
            <a:ext cx="7883072" cy="1198199"/>
          </a:xfrm>
        </p:spPr>
        <p:txBody>
          <a:bodyPr>
            <a:normAutofit/>
          </a:bodyPr>
          <a:lstStyle/>
          <a:p>
            <a:r>
              <a:rPr lang="en-GB" sz="3400" b="1" noProof="1" smtClean="0">
                <a:solidFill>
                  <a:srgbClr val="FF0000"/>
                </a:solidFill>
                <a:latin typeface="Times New Roman"/>
                <a:cs typeface="Times New Roman"/>
              </a:rPr>
              <a:t>2. “</a:t>
            </a:r>
            <a:r>
              <a:rPr lang="en-GB" sz="3400" b="1" i="1" noProof="1" smtClean="0">
                <a:solidFill>
                  <a:srgbClr val="FF0000"/>
                </a:solidFill>
                <a:latin typeface="Times New Roman"/>
                <a:cs typeface="Times New Roman"/>
              </a:rPr>
              <a:t>Gender</a:t>
            </a:r>
            <a:r>
              <a:rPr lang="en-GB" sz="3400" b="1" noProof="1" smtClean="0">
                <a:solidFill>
                  <a:srgbClr val="FF0000"/>
                </a:solidFill>
                <a:latin typeface="Times New Roman"/>
                <a:cs typeface="Times New Roman"/>
              </a:rPr>
              <a:t>” jeb “dzimte”</a:t>
            </a:r>
            <a:endParaRPr lang="en-GB" sz="3400" b="1" noProof="1">
              <a:solidFill>
                <a:srgbClr val="FF0000"/>
              </a:solidFill>
              <a:latin typeface="Times New Roman"/>
              <a:cs typeface="Times New Roman"/>
            </a:endParaRPr>
          </a:p>
        </p:txBody>
      </p:sp>
      <p:sp>
        <p:nvSpPr>
          <p:cNvPr id="3" name="Espace réservé du contenu 2"/>
          <p:cNvSpPr>
            <a:spLocks noGrp="1"/>
          </p:cNvSpPr>
          <p:nvPr>
            <p:ph idx="1"/>
          </p:nvPr>
        </p:nvSpPr>
        <p:spPr>
          <a:xfrm>
            <a:off x="900112" y="1669143"/>
            <a:ext cx="7345363" cy="4396379"/>
          </a:xfrm>
        </p:spPr>
        <p:txBody>
          <a:bodyPr>
            <a:normAutofit fontScale="92500" lnSpcReduction="10000"/>
          </a:bodyPr>
          <a:lstStyle/>
          <a:p>
            <a:r>
              <a:rPr lang="en-GB" sz="2700" b="1" noProof="1" smtClean="0">
                <a:solidFill>
                  <a:schemeClr val="tx1"/>
                </a:solidFill>
                <a:latin typeface="Times New Roman"/>
                <a:cs typeface="Times New Roman"/>
              </a:rPr>
              <a:t>Konvencijas 3.p.: “</a:t>
            </a:r>
            <a:r>
              <a:rPr lang="lv-LV" sz="2800" dirty="0" smtClean="0">
                <a:solidFill>
                  <a:schemeClr val="tx1"/>
                </a:solidFill>
                <a:latin typeface="Times New Roman"/>
                <a:cs typeface="Times New Roman"/>
              </a:rPr>
              <a:t>c</a:t>
            </a:r>
            <a:r>
              <a:rPr lang="lv-LV" sz="2800" dirty="0">
                <a:solidFill>
                  <a:schemeClr val="tx1"/>
                </a:solidFill>
                <a:latin typeface="Times New Roman"/>
                <a:cs typeface="Times New Roman"/>
              </a:rPr>
              <a:t>) ar terminu „sociālais dzimums” (dzimte) tiek saprastas sociālās lomas, uzvedība, nodarbošanās un īpašības, ko konkrēta sabiedrība uzskata par atbilstošām sievietēm un </a:t>
            </a:r>
            <a:r>
              <a:rPr lang="lv-LV" sz="2800" dirty="0" smtClean="0">
                <a:solidFill>
                  <a:schemeClr val="tx1"/>
                </a:solidFill>
                <a:latin typeface="Times New Roman"/>
                <a:cs typeface="Times New Roman"/>
              </a:rPr>
              <a:t>vīriešiem...”.</a:t>
            </a:r>
          </a:p>
          <a:p>
            <a:r>
              <a:rPr lang="lv-LV" sz="2800" b="1" dirty="0" smtClean="0">
                <a:solidFill>
                  <a:srgbClr val="000000"/>
                </a:solidFill>
                <a:latin typeface="Times New Roman"/>
                <a:cs typeface="Times New Roman"/>
              </a:rPr>
              <a:t>Skaidrojošā ziņojuma 43.punkts</a:t>
            </a:r>
            <a:r>
              <a:rPr lang="lv-LV" sz="2800" dirty="0" smtClean="0">
                <a:solidFill>
                  <a:schemeClr val="tx1"/>
                </a:solidFill>
                <a:latin typeface="Times New Roman"/>
                <a:cs typeface="Times New Roman"/>
              </a:rPr>
              <a:t>: neko pēc būtības nepaskaidro.</a:t>
            </a:r>
            <a:endParaRPr lang="fr-FR" sz="2800" dirty="0">
              <a:solidFill>
                <a:schemeClr val="tx1"/>
              </a:solidFill>
              <a:latin typeface="Times New Roman"/>
              <a:cs typeface="Times New Roman"/>
            </a:endParaRPr>
          </a:p>
          <a:p>
            <a:r>
              <a:rPr lang="en-GB" sz="2700" b="1" noProof="1" smtClean="0">
                <a:solidFill>
                  <a:schemeClr val="tx1"/>
                </a:solidFill>
                <a:latin typeface="Times New Roman"/>
                <a:cs typeface="Times New Roman"/>
              </a:rPr>
              <a:t>Terminoloģija: </a:t>
            </a:r>
          </a:p>
          <a:p>
            <a:pPr lvl="1"/>
            <a:r>
              <a:rPr lang="en-GB" sz="2000" b="1" noProof="1" smtClean="0">
                <a:solidFill>
                  <a:srgbClr val="0000FF"/>
                </a:solidFill>
                <a:latin typeface="Times New Roman"/>
                <a:cs typeface="Times New Roman"/>
              </a:rPr>
              <a:t>“Dzimums” – angl. “</a:t>
            </a:r>
            <a:r>
              <a:rPr lang="en-GB" sz="2000" b="1" i="1" noProof="1" smtClean="0">
                <a:solidFill>
                  <a:srgbClr val="0000FF"/>
                </a:solidFill>
                <a:latin typeface="Times New Roman"/>
                <a:cs typeface="Times New Roman"/>
              </a:rPr>
              <a:t>sex</a:t>
            </a:r>
            <a:r>
              <a:rPr lang="en-GB" sz="2000" b="1" noProof="1" smtClean="0">
                <a:solidFill>
                  <a:srgbClr val="0000FF"/>
                </a:solidFill>
                <a:latin typeface="Times New Roman"/>
                <a:cs typeface="Times New Roman"/>
              </a:rPr>
              <a:t>” &lt; latīn. “</a:t>
            </a:r>
            <a:r>
              <a:rPr lang="en-GB" sz="2000" b="1" i="1" noProof="1" smtClean="0">
                <a:solidFill>
                  <a:srgbClr val="0000FF"/>
                </a:solidFill>
                <a:latin typeface="Times New Roman"/>
                <a:cs typeface="Times New Roman"/>
              </a:rPr>
              <a:t>sexus</a:t>
            </a:r>
            <a:r>
              <a:rPr lang="en-GB" sz="2000" b="1" noProof="1" smtClean="0">
                <a:solidFill>
                  <a:srgbClr val="0000FF"/>
                </a:solidFill>
                <a:latin typeface="Times New Roman"/>
                <a:cs typeface="Times New Roman"/>
              </a:rPr>
              <a:t>” (kā bioloģijā).</a:t>
            </a:r>
          </a:p>
          <a:p>
            <a:pPr lvl="1"/>
            <a:r>
              <a:rPr lang="en-GB" sz="2000" b="1" noProof="1" smtClean="0">
                <a:solidFill>
                  <a:srgbClr val="0000FF"/>
                </a:solidFill>
                <a:latin typeface="Times New Roman"/>
                <a:cs typeface="Times New Roman"/>
              </a:rPr>
              <a:t>“Dzimte” – angl. “</a:t>
            </a:r>
            <a:r>
              <a:rPr lang="en-GB" sz="2000" b="1" i="1" noProof="1" smtClean="0">
                <a:solidFill>
                  <a:srgbClr val="0000FF"/>
                </a:solidFill>
                <a:latin typeface="Times New Roman"/>
                <a:cs typeface="Times New Roman"/>
              </a:rPr>
              <a:t>gender</a:t>
            </a:r>
            <a:r>
              <a:rPr lang="en-GB" sz="2000" b="1" noProof="1" smtClean="0">
                <a:solidFill>
                  <a:srgbClr val="0000FF"/>
                </a:solidFill>
                <a:latin typeface="Times New Roman"/>
                <a:cs typeface="Times New Roman"/>
              </a:rPr>
              <a:t>” &lt; latīn. “</a:t>
            </a:r>
            <a:r>
              <a:rPr lang="en-GB" sz="2000" b="1" i="1" noProof="1" smtClean="0">
                <a:solidFill>
                  <a:srgbClr val="0000FF"/>
                </a:solidFill>
                <a:latin typeface="Times New Roman"/>
                <a:cs typeface="Times New Roman"/>
              </a:rPr>
              <a:t>genus</a:t>
            </a:r>
            <a:r>
              <a:rPr lang="en-GB" sz="2000" b="1" noProof="1" smtClean="0">
                <a:solidFill>
                  <a:srgbClr val="0000FF"/>
                </a:solidFill>
                <a:latin typeface="Times New Roman"/>
                <a:cs typeface="Times New Roman"/>
              </a:rPr>
              <a:t>” (kā valodniecībā).</a:t>
            </a:r>
          </a:p>
          <a:p>
            <a:pPr marL="0" indent="0">
              <a:buNone/>
            </a:pPr>
            <a:endParaRPr lang="en-GB" sz="2200" b="1" noProof="1" smtClean="0">
              <a:solidFill>
                <a:schemeClr val="tx1"/>
              </a:solidFill>
              <a:latin typeface="Times New Roman"/>
              <a:cs typeface="Times New Roman"/>
            </a:endParaRPr>
          </a:p>
          <a:p>
            <a:endParaRPr lang="en-GB" sz="2200" b="1" noProof="1" smtClean="0">
              <a:solidFill>
                <a:schemeClr val="tx1"/>
              </a:solidFill>
              <a:latin typeface="Times New Roman"/>
              <a:cs typeface="Times New Roman"/>
            </a:endParaRPr>
          </a:p>
          <a:p>
            <a:endParaRPr lang="en-GB" noProof="1">
              <a:solidFill>
                <a:schemeClr val="tx1"/>
              </a:solidFill>
              <a:latin typeface="Times New Roman"/>
              <a:cs typeface="Times New Roman"/>
            </a:endParaRPr>
          </a:p>
        </p:txBody>
      </p:sp>
      <p:sp>
        <p:nvSpPr>
          <p:cNvPr id="4" name="Espace réservé du numéro de diapositive 3"/>
          <p:cNvSpPr>
            <a:spLocks noGrp="1"/>
          </p:cNvSpPr>
          <p:nvPr>
            <p:ph type="sldNum" sz="quarter" idx="12"/>
          </p:nvPr>
        </p:nvSpPr>
        <p:spPr/>
        <p:txBody>
          <a:bodyPr/>
          <a:lstStyle/>
          <a:p>
            <a:fld id="{CFE4BAC9-6D41-4691-9299-18EF07EF0177}" type="slidenum">
              <a:rPr lang="en-US" smtClean="0"/>
              <a:t>7</a:t>
            </a:fld>
            <a:endParaRPr lang="en-US"/>
          </a:p>
        </p:txBody>
      </p:sp>
    </p:spTree>
    <p:extLst>
      <p:ext uri="{BB962C8B-B14F-4D97-AF65-F5344CB8AC3E}">
        <p14:creationId xmlns:p14="http://schemas.microsoft.com/office/powerpoint/2010/main" val="433207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2" end="2"/>
                                            </p:txEl>
                                          </p:spTgt>
                                        </p:tgtEl>
                                        <p:attrNameLst>
                                          <p:attrName>ppt_x</p:attrName>
                                          <p:attrName>ppt_y</p:attrName>
                                        </p:attrNameLst>
                                      </p:cBhvr>
                                    </p:animMotion>
                                    <p:animEffect transition="in" filter="fade">
                                      <p:cBhvr>
                                        <p:cTn id="23" dur="1000"/>
                                        <p:tgtEl>
                                          <p:spTgt spid="3">
                                            <p:txEl>
                                              <p:pRg st="2" end="2"/>
                                            </p:txEl>
                                          </p:spTgt>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Scale>
                                      <p:cBhvr>
                                        <p:cTn id="26"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3">
                                            <p:txEl>
                                              <p:pRg st="3" end="3"/>
                                            </p:txEl>
                                          </p:spTgt>
                                        </p:tgtEl>
                                        <p:attrNameLst>
                                          <p:attrName>ppt_x</p:attrName>
                                          <p:attrName>ppt_y</p:attrName>
                                        </p:attrNameLst>
                                      </p:cBhvr>
                                    </p:animMotion>
                                    <p:animEffect transition="in" filter="fade">
                                      <p:cBhvr>
                                        <p:cTn id="28" dur="1000"/>
                                        <p:tgtEl>
                                          <p:spTgt spid="3">
                                            <p:txEl>
                                              <p:pRg st="3" end="3"/>
                                            </p:txEl>
                                          </p:spTgt>
                                        </p:tgtEl>
                                      </p:cBhvr>
                                    </p:animEffect>
                                  </p:childTnLst>
                                </p:cTn>
                              </p:par>
                              <p:par>
                                <p:cTn id="29" presetID="52" presetClass="entr" presetSubtype="0"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Scale>
                                      <p:cBhvr>
                                        <p:cTn id="31"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3">
                                            <p:txEl>
                                              <p:pRg st="4" end="4"/>
                                            </p:txEl>
                                          </p:spTgt>
                                        </p:tgtEl>
                                        <p:attrNameLst>
                                          <p:attrName>ppt_x</p:attrName>
                                          <p:attrName>ppt_y</p:attrName>
                                        </p:attrNameLst>
                                      </p:cBhvr>
                                    </p:animMotion>
                                    <p:animEffect transition="in" filter="fade">
                                      <p:cBhvr>
                                        <p:cTn id="33"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4071" y="244158"/>
            <a:ext cx="7883072" cy="1198199"/>
          </a:xfrm>
        </p:spPr>
        <p:txBody>
          <a:bodyPr>
            <a:normAutofit/>
          </a:bodyPr>
          <a:lstStyle/>
          <a:p>
            <a:r>
              <a:rPr lang="en-GB" sz="3400" b="1" noProof="1" smtClean="0">
                <a:solidFill>
                  <a:srgbClr val="FF0000"/>
                </a:solidFill>
                <a:latin typeface="Times New Roman"/>
                <a:cs typeface="Times New Roman"/>
              </a:rPr>
              <a:t>2. “</a:t>
            </a:r>
            <a:r>
              <a:rPr lang="en-GB" sz="3400" b="1" i="1" noProof="1" smtClean="0">
                <a:solidFill>
                  <a:srgbClr val="FF0000"/>
                </a:solidFill>
                <a:latin typeface="Times New Roman"/>
                <a:cs typeface="Times New Roman"/>
              </a:rPr>
              <a:t>Gender</a:t>
            </a:r>
            <a:r>
              <a:rPr lang="en-GB" sz="3400" b="1" noProof="1" smtClean="0">
                <a:solidFill>
                  <a:srgbClr val="FF0000"/>
                </a:solidFill>
                <a:latin typeface="Times New Roman"/>
                <a:cs typeface="Times New Roman"/>
              </a:rPr>
              <a:t>” jeb “dzimte”</a:t>
            </a:r>
            <a:endParaRPr lang="en-GB" sz="3400" b="1" noProof="1">
              <a:solidFill>
                <a:srgbClr val="FF0000"/>
              </a:solidFill>
              <a:latin typeface="Times New Roman"/>
              <a:cs typeface="Times New Roman"/>
            </a:endParaRPr>
          </a:p>
        </p:txBody>
      </p:sp>
      <p:sp>
        <p:nvSpPr>
          <p:cNvPr id="3" name="Espace réservé du contenu 2"/>
          <p:cNvSpPr>
            <a:spLocks noGrp="1"/>
          </p:cNvSpPr>
          <p:nvPr>
            <p:ph idx="1"/>
          </p:nvPr>
        </p:nvSpPr>
        <p:spPr>
          <a:xfrm>
            <a:off x="900112" y="1669143"/>
            <a:ext cx="7345363" cy="4396379"/>
          </a:xfrm>
        </p:spPr>
        <p:txBody>
          <a:bodyPr>
            <a:normAutofit fontScale="92500" lnSpcReduction="20000"/>
          </a:bodyPr>
          <a:lstStyle/>
          <a:p>
            <a:pPr>
              <a:spcBef>
                <a:spcPts val="800"/>
              </a:spcBef>
            </a:pPr>
            <a:r>
              <a:rPr lang="lv-LV" sz="2000" b="1" noProof="1" smtClean="0">
                <a:solidFill>
                  <a:schemeClr val="tx1"/>
                </a:solidFill>
                <a:latin typeface="Times New Roman"/>
                <a:cs typeface="Times New Roman"/>
              </a:rPr>
              <a:t>Socioloģiskais un ideoloģiskais jēdziens “</a:t>
            </a:r>
            <a:r>
              <a:rPr lang="lv-LV" sz="2000" b="1" i="1" noProof="1" smtClean="0">
                <a:solidFill>
                  <a:schemeClr val="tx1"/>
                </a:solidFill>
                <a:latin typeface="Times New Roman"/>
                <a:cs typeface="Times New Roman"/>
              </a:rPr>
              <a:t>gender</a:t>
            </a:r>
            <a:r>
              <a:rPr lang="lv-LV" sz="2000" b="1" noProof="1" smtClean="0">
                <a:solidFill>
                  <a:schemeClr val="tx1"/>
                </a:solidFill>
                <a:latin typeface="Times New Roman"/>
                <a:cs typeface="Times New Roman"/>
              </a:rPr>
              <a:t>” jeb “dzimte”.</a:t>
            </a:r>
          </a:p>
          <a:p>
            <a:pPr>
              <a:spcBef>
                <a:spcPts val="800"/>
              </a:spcBef>
            </a:pPr>
            <a:r>
              <a:rPr lang="lv-LV" sz="2000" b="1" noProof="1" smtClean="0">
                <a:solidFill>
                  <a:schemeClr val="tx1"/>
                </a:solidFill>
                <a:latin typeface="Times New Roman"/>
                <a:cs typeface="Times New Roman"/>
              </a:rPr>
              <a:t>Pirmais, kurš to ieviesa 20.gs. 50. gados, bija pretrunīgi vērtētais seksologs Džons Manijs (</a:t>
            </a:r>
            <a:r>
              <a:rPr lang="lv-LV" sz="2000" b="1" i="1" noProof="1" smtClean="0">
                <a:solidFill>
                  <a:schemeClr val="tx1"/>
                </a:solidFill>
                <a:latin typeface="Times New Roman"/>
                <a:cs typeface="Times New Roman"/>
              </a:rPr>
              <a:t>John Money</a:t>
            </a:r>
            <a:r>
              <a:rPr lang="lv-LV" sz="2000" b="1" noProof="1" smtClean="0">
                <a:solidFill>
                  <a:schemeClr val="tx1"/>
                </a:solidFill>
                <a:latin typeface="Times New Roman"/>
                <a:cs typeface="Times New Roman"/>
              </a:rPr>
              <a:t>).</a:t>
            </a:r>
          </a:p>
          <a:p>
            <a:pPr>
              <a:spcBef>
                <a:spcPts val="800"/>
              </a:spcBef>
            </a:pPr>
            <a:r>
              <a:rPr lang="lv-LV" sz="2000" b="1" noProof="1" smtClean="0">
                <a:solidFill>
                  <a:schemeClr val="tx1"/>
                </a:solidFill>
                <a:latin typeface="Times New Roman"/>
                <a:cs typeface="Times New Roman"/>
              </a:rPr>
              <a:t>Šim jēdzienam ir divas iespējamās nozīmes: “mērenā” un “radikālā”.</a:t>
            </a:r>
          </a:p>
          <a:p>
            <a:pPr>
              <a:spcBef>
                <a:spcPts val="800"/>
              </a:spcBef>
            </a:pPr>
            <a:r>
              <a:rPr lang="lv-LV" sz="2000" b="1" noProof="1" smtClean="0">
                <a:solidFill>
                  <a:schemeClr val="tx1"/>
                </a:solidFill>
                <a:latin typeface="Times New Roman"/>
                <a:cs typeface="Times New Roman"/>
              </a:rPr>
              <a:t>“Mērenā” nozīme: “dzimte” ir </a:t>
            </a:r>
            <a:r>
              <a:rPr lang="lv-LV" sz="2000" b="1" noProof="1" smtClean="0">
                <a:solidFill>
                  <a:srgbClr val="008000"/>
                </a:solidFill>
                <a:latin typeface="Times New Roman"/>
                <a:cs typeface="Times New Roman"/>
              </a:rPr>
              <a:t>bioloģiskā dzimuma (vīrietis vai sieviete) sekundārā projekcija sociālās dzīves jomā</a:t>
            </a:r>
            <a:r>
              <a:rPr lang="lv-LV" sz="2000" b="1" noProof="1" smtClean="0">
                <a:solidFill>
                  <a:schemeClr val="tx1"/>
                </a:solidFill>
                <a:latin typeface="Times New Roman"/>
                <a:cs typeface="Times New Roman"/>
              </a:rPr>
              <a:t>: ja es objektīvi esmu sieviete, tad </a:t>
            </a:r>
            <a:r>
              <a:rPr lang="lv-LV" sz="2000" b="1" noProof="1">
                <a:solidFill>
                  <a:schemeClr val="tx1"/>
                </a:solidFill>
                <a:latin typeface="Times New Roman"/>
                <a:cs typeface="Times New Roman"/>
              </a:rPr>
              <a:t>sabiedrība </a:t>
            </a:r>
            <a:r>
              <a:rPr lang="lv-LV" sz="2000" b="1" noProof="1" smtClean="0">
                <a:solidFill>
                  <a:schemeClr val="tx1"/>
                </a:solidFill>
                <a:latin typeface="Times New Roman"/>
                <a:cs typeface="Times New Roman"/>
              </a:rPr>
              <a:t>no manis sagaida tādu un tādu uzvedību. Taču tad nav saprotams: kādēļ Konvencijā nav vienkārši minēts primārais, t.i., bioloģiskais dzimums?</a:t>
            </a:r>
          </a:p>
          <a:p>
            <a:pPr>
              <a:spcBef>
                <a:spcPts val="800"/>
              </a:spcBef>
            </a:pPr>
            <a:r>
              <a:rPr lang="lv-LV" sz="2000" b="1" noProof="1" smtClean="0">
                <a:solidFill>
                  <a:schemeClr val="tx1"/>
                </a:solidFill>
                <a:latin typeface="Times New Roman"/>
                <a:cs typeface="Times New Roman"/>
              </a:rPr>
              <a:t>“Radikālā” nozīme: “dzimte” ir </a:t>
            </a:r>
            <a:r>
              <a:rPr lang="lv-LV" sz="2000" b="1" noProof="1" smtClean="0">
                <a:solidFill>
                  <a:srgbClr val="FF0000"/>
                </a:solidFill>
                <a:latin typeface="Times New Roman"/>
                <a:cs typeface="Times New Roman"/>
              </a:rPr>
              <a:t>tīrs sociāls konstrukts, kuram nav nekāda sakara ar bioloģisko dzimumu, un katrs var to sev izvēlēties pats</a:t>
            </a:r>
            <a:r>
              <a:rPr lang="lv-LV" sz="2000" b="1" noProof="1" smtClean="0">
                <a:solidFill>
                  <a:schemeClr val="tx1"/>
                </a:solidFill>
                <a:latin typeface="Times New Roman"/>
                <a:cs typeface="Times New Roman"/>
              </a:rPr>
              <a:t>.</a:t>
            </a:r>
          </a:p>
          <a:p>
            <a:pPr>
              <a:spcBef>
                <a:spcPts val="800"/>
              </a:spcBef>
            </a:pPr>
            <a:r>
              <a:rPr lang="lv-LV" sz="2000" b="1" noProof="1" smtClean="0">
                <a:solidFill>
                  <a:schemeClr val="tx1"/>
                </a:solidFill>
                <a:latin typeface="Times New Roman"/>
                <a:cs typeface="Times New Roman"/>
              </a:rPr>
              <a:t>Konvencijas 3.p. </a:t>
            </a:r>
            <a:r>
              <a:rPr lang="fr-FR" sz="2000" b="1" noProof="1" smtClean="0">
                <a:solidFill>
                  <a:schemeClr val="tx1"/>
                </a:solidFill>
                <a:latin typeface="Times New Roman"/>
                <a:cs typeface="Times New Roman"/>
              </a:rPr>
              <a:t>rada (manuprāt apzinātu) neskaidrību, jo ļauj šo terminu iztulkot gan tā, gan tā. Tātad tas paver iespēju nākotnē piemērot otro – radikālo – nozīmi.</a:t>
            </a:r>
            <a:endParaRPr lang="en-GB" sz="2000" noProof="1">
              <a:solidFill>
                <a:schemeClr val="tx1"/>
              </a:solidFill>
              <a:latin typeface="Times New Roman"/>
              <a:cs typeface="Times New Roman"/>
            </a:endParaRPr>
          </a:p>
        </p:txBody>
      </p:sp>
      <p:sp>
        <p:nvSpPr>
          <p:cNvPr id="4" name="Espace réservé du numéro de diapositive 3"/>
          <p:cNvSpPr>
            <a:spLocks noGrp="1"/>
          </p:cNvSpPr>
          <p:nvPr>
            <p:ph type="sldNum" sz="quarter" idx="12"/>
          </p:nvPr>
        </p:nvSpPr>
        <p:spPr/>
        <p:txBody>
          <a:bodyPr/>
          <a:lstStyle/>
          <a:p>
            <a:fld id="{CFE4BAC9-6D41-4691-9299-18EF07EF0177}" type="slidenum">
              <a:rPr lang="en-US" smtClean="0"/>
              <a:t>8</a:t>
            </a:fld>
            <a:endParaRPr lang="en-US"/>
          </a:p>
        </p:txBody>
      </p:sp>
    </p:spTree>
    <p:extLst>
      <p:ext uri="{BB962C8B-B14F-4D97-AF65-F5344CB8AC3E}">
        <p14:creationId xmlns:p14="http://schemas.microsoft.com/office/powerpoint/2010/main" val="228685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2" end="2"/>
                                            </p:txEl>
                                          </p:spTgt>
                                        </p:tgtEl>
                                        <p:attrNameLst>
                                          <p:attrName>ppt_x</p:attrName>
                                          <p:attrName>ppt_y</p:attrName>
                                        </p:attrNameLst>
                                      </p:cBhvr>
                                    </p:animMotion>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Scale>
                                      <p:cBhvr>
                                        <p:cTn id="28"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
                                            <p:txEl>
                                              <p:pRg st="3" end="3"/>
                                            </p:txEl>
                                          </p:spTgt>
                                        </p:tgtEl>
                                        <p:attrNameLst>
                                          <p:attrName>ppt_x</p:attrName>
                                          <p:attrName>ppt_y</p:attrName>
                                        </p:attrNameLst>
                                      </p:cBhvr>
                                    </p:animMotion>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Scale>
                                      <p:cBhvr>
                                        <p:cTn id="35"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
                                            <p:txEl>
                                              <p:pRg st="4" end="4"/>
                                            </p:txEl>
                                          </p:spTgt>
                                        </p:tgtEl>
                                        <p:attrNameLst>
                                          <p:attrName>ppt_x</p:attrName>
                                          <p:attrName>ppt_y</p:attrName>
                                        </p:attrNameLst>
                                      </p:cBhvr>
                                    </p:animMotion>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Scale>
                                      <p:cBhvr>
                                        <p:cTn id="42" dur="1000" decel="50000" fill="hold">
                                          <p:stCondLst>
                                            <p:cond delay="0"/>
                                          </p:stCondLst>
                                        </p:cTn>
                                        <p:tgtEl>
                                          <p:spTgt spid="3">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
                                            <p:txEl>
                                              <p:pRg st="5" end="5"/>
                                            </p:txEl>
                                          </p:spTgt>
                                        </p:tgtEl>
                                        <p:attrNameLst>
                                          <p:attrName>ppt_x</p:attrName>
                                          <p:attrName>ppt_y</p:attrName>
                                        </p:attrNameLst>
                                      </p:cBhvr>
                                    </p:animMotion>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4071" y="244158"/>
            <a:ext cx="7883072" cy="1198199"/>
          </a:xfrm>
        </p:spPr>
        <p:txBody>
          <a:bodyPr>
            <a:normAutofit/>
          </a:bodyPr>
          <a:lstStyle/>
          <a:p>
            <a:r>
              <a:rPr lang="fr-FR" sz="3400" b="1" dirty="0" smtClean="0">
                <a:solidFill>
                  <a:srgbClr val="FF0000"/>
                </a:solidFill>
                <a:latin typeface="Times New Roman"/>
                <a:cs typeface="Times New Roman"/>
              </a:rPr>
              <a:t>3. </a:t>
            </a:r>
            <a:r>
              <a:rPr lang="fr-FR" sz="3400" b="1" dirty="0" err="1" smtClean="0">
                <a:solidFill>
                  <a:srgbClr val="FF0000"/>
                </a:solidFill>
                <a:latin typeface="Times New Roman"/>
                <a:cs typeface="Times New Roman"/>
              </a:rPr>
              <a:t>Radikālā</a:t>
            </a:r>
            <a:r>
              <a:rPr lang="fr-FR" sz="3400" b="1" dirty="0" smtClean="0">
                <a:solidFill>
                  <a:srgbClr val="FF0000"/>
                </a:solidFill>
                <a:latin typeface="Times New Roman"/>
                <a:cs typeface="Times New Roman"/>
              </a:rPr>
              <a:t> </a:t>
            </a:r>
            <a:r>
              <a:rPr lang="fr-FR" sz="3400" b="1" dirty="0" err="1" smtClean="0">
                <a:solidFill>
                  <a:srgbClr val="FF0000"/>
                </a:solidFill>
                <a:latin typeface="Times New Roman"/>
                <a:cs typeface="Times New Roman"/>
              </a:rPr>
              <a:t>feminisma</a:t>
            </a:r>
            <a:r>
              <a:rPr lang="fr-FR" sz="3400" b="1" dirty="0" smtClean="0">
                <a:solidFill>
                  <a:srgbClr val="FF0000"/>
                </a:solidFill>
                <a:latin typeface="Times New Roman"/>
                <a:cs typeface="Times New Roman"/>
              </a:rPr>
              <a:t> </a:t>
            </a:r>
            <a:r>
              <a:rPr lang="fr-FR" sz="3400" b="1" dirty="0" err="1" smtClean="0">
                <a:solidFill>
                  <a:srgbClr val="FF0000"/>
                </a:solidFill>
                <a:latin typeface="Times New Roman"/>
                <a:cs typeface="Times New Roman"/>
              </a:rPr>
              <a:t>ideoloģijas</a:t>
            </a:r>
            <a:r>
              <a:rPr lang="fr-FR" sz="3400" b="1" dirty="0" smtClean="0">
                <a:solidFill>
                  <a:srgbClr val="FF0000"/>
                </a:solidFill>
                <a:latin typeface="Times New Roman"/>
                <a:cs typeface="Times New Roman"/>
              </a:rPr>
              <a:t> </a:t>
            </a:r>
            <a:r>
              <a:rPr lang="fr-FR" sz="3400" b="1" dirty="0" err="1" smtClean="0">
                <a:solidFill>
                  <a:srgbClr val="FF0000"/>
                </a:solidFill>
                <a:latin typeface="Times New Roman"/>
                <a:cs typeface="Times New Roman"/>
              </a:rPr>
              <a:t>padarīšana</a:t>
            </a:r>
            <a:r>
              <a:rPr lang="fr-FR" sz="3400" b="1" dirty="0" smtClean="0">
                <a:solidFill>
                  <a:srgbClr val="FF0000"/>
                </a:solidFill>
                <a:latin typeface="Times New Roman"/>
                <a:cs typeface="Times New Roman"/>
              </a:rPr>
              <a:t> par </a:t>
            </a:r>
            <a:r>
              <a:rPr lang="fr-FR" sz="3400" b="1" dirty="0" err="1" smtClean="0">
                <a:solidFill>
                  <a:srgbClr val="FF0000"/>
                </a:solidFill>
                <a:latin typeface="Times New Roman"/>
                <a:cs typeface="Times New Roman"/>
              </a:rPr>
              <a:t>normatīvu</a:t>
            </a:r>
            <a:endParaRPr lang="fr-FR" sz="3400" b="1" dirty="0">
              <a:solidFill>
                <a:srgbClr val="FF0000"/>
              </a:solidFill>
              <a:latin typeface="Times New Roman"/>
              <a:cs typeface="Times New Roman"/>
            </a:endParaRPr>
          </a:p>
        </p:txBody>
      </p:sp>
      <p:sp>
        <p:nvSpPr>
          <p:cNvPr id="3" name="Espace réservé du contenu 2"/>
          <p:cNvSpPr>
            <a:spLocks noGrp="1"/>
          </p:cNvSpPr>
          <p:nvPr>
            <p:ph idx="1"/>
          </p:nvPr>
        </p:nvSpPr>
        <p:spPr>
          <a:xfrm>
            <a:off x="900112" y="1669143"/>
            <a:ext cx="7345363" cy="4396379"/>
          </a:xfrm>
        </p:spPr>
        <p:txBody>
          <a:bodyPr>
            <a:normAutofit fontScale="40000" lnSpcReduction="20000"/>
          </a:bodyPr>
          <a:lstStyle/>
          <a:p>
            <a:r>
              <a:rPr lang="en-GB" sz="4800" b="1" noProof="1" smtClean="0">
                <a:solidFill>
                  <a:srgbClr val="000000"/>
                </a:solidFill>
                <a:latin typeface="Times New Roman"/>
                <a:cs typeface="Times New Roman"/>
              </a:rPr>
              <a:t>Konvencijas 12.p.1.d.: </a:t>
            </a:r>
            <a:r>
              <a:rPr lang="en-GB" sz="4800" noProof="1" smtClean="0">
                <a:solidFill>
                  <a:srgbClr val="000000"/>
                </a:solidFill>
                <a:latin typeface="Times New Roman"/>
                <a:cs typeface="Times New Roman"/>
              </a:rPr>
              <a:t>“</a:t>
            </a:r>
            <a:r>
              <a:rPr lang="lv-LV" sz="4800" dirty="0" smtClean="0">
                <a:solidFill>
                  <a:srgbClr val="000000"/>
                </a:solidFill>
                <a:latin typeface="Times New Roman"/>
                <a:cs typeface="Times New Roman"/>
              </a:rPr>
              <a:t>Konvencijas </a:t>
            </a:r>
            <a:r>
              <a:rPr lang="lv-LV" sz="4800" dirty="0">
                <a:solidFill>
                  <a:srgbClr val="000000"/>
                </a:solidFill>
                <a:latin typeface="Times New Roman"/>
                <a:cs typeface="Times New Roman"/>
              </a:rPr>
              <a:t>dalībvalstis veic visus vajadzīgos pasākumus, lai </a:t>
            </a:r>
            <a:r>
              <a:rPr lang="lv-LV" sz="4800" u="sng" dirty="0">
                <a:solidFill>
                  <a:srgbClr val="FF0000"/>
                </a:solidFill>
                <a:latin typeface="Times New Roman"/>
                <a:cs typeface="Times New Roman"/>
              </a:rPr>
              <a:t>veicinātu izmaiņas sociālās vides un kultūras noteiktajos</a:t>
            </a:r>
            <a:r>
              <a:rPr lang="lv-LV" sz="4800" dirty="0">
                <a:solidFill>
                  <a:srgbClr val="000000"/>
                </a:solidFill>
                <a:latin typeface="Times New Roman"/>
                <a:cs typeface="Times New Roman"/>
              </a:rPr>
              <a:t> sieviešu un vīriešu uzvedības modeļos nolūkā izskaust aizspriedumus, paražas, tradīcijas un jebkādu citu praksi, kuras pamatā ir ideja par sieviešu nepilnvērtību vai </a:t>
            </a:r>
            <a:r>
              <a:rPr lang="lv-LV" sz="4800" u="sng" dirty="0">
                <a:solidFill>
                  <a:srgbClr val="FF0000"/>
                </a:solidFill>
                <a:latin typeface="Times New Roman"/>
                <a:cs typeface="Times New Roman"/>
              </a:rPr>
              <a:t>par sieviešu un vīriešu lomām, kas padarītas par stereotipiem</a:t>
            </a:r>
            <a:r>
              <a:rPr lang="lv-LV" sz="4800" dirty="0" smtClean="0">
                <a:solidFill>
                  <a:srgbClr val="000000"/>
                </a:solidFill>
                <a:latin typeface="Times New Roman"/>
                <a:cs typeface="Times New Roman"/>
              </a:rPr>
              <a:t>.”</a:t>
            </a:r>
          </a:p>
          <a:p>
            <a:r>
              <a:rPr lang="lv-LV" sz="4800" b="1" dirty="0" smtClean="0">
                <a:solidFill>
                  <a:srgbClr val="000000"/>
                </a:solidFill>
                <a:latin typeface="Times New Roman"/>
                <a:cs typeface="Times New Roman"/>
              </a:rPr>
              <a:t>Skaidrojošā ziņojuma 85.punkts</a:t>
            </a:r>
            <a:r>
              <a:rPr lang="lv-LV" sz="4800" dirty="0" smtClean="0">
                <a:solidFill>
                  <a:srgbClr val="000000"/>
                </a:solidFill>
                <a:latin typeface="Times New Roman"/>
                <a:cs typeface="Times New Roman"/>
              </a:rPr>
              <a:t>: </a:t>
            </a:r>
            <a:r>
              <a:rPr lang="lv-LV" sz="4800" dirty="0" smtClean="0">
                <a:latin typeface="Times New Roman"/>
                <a:cs typeface="Times New Roman"/>
              </a:rPr>
              <a:t>“Šā </a:t>
            </a:r>
            <a:r>
              <a:rPr lang="lv-LV" sz="4800" dirty="0">
                <a:latin typeface="Times New Roman"/>
                <a:cs typeface="Times New Roman"/>
              </a:rPr>
              <a:t>panta pirmajā daļā minēto pienākumu pamatā ir </a:t>
            </a:r>
            <a:r>
              <a:rPr lang="lv-LV" sz="4800" u="sng" dirty="0">
                <a:solidFill>
                  <a:srgbClr val="FF0000"/>
                </a:solidFill>
                <a:latin typeface="Times New Roman"/>
                <a:cs typeface="Times New Roman"/>
              </a:rPr>
              <a:t>projekta autoru pārliecība par to, ka pašreizējos sieviešu un vīriešu uzvedības modeļus bieži vien ietekmē aizspriedumi, dzimumu stereotipi un dzimumu diskriminējošas paražas vai tradīcijas</a:t>
            </a:r>
            <a:r>
              <a:rPr lang="lv-LV" sz="4800" dirty="0">
                <a:solidFill>
                  <a:srgbClr val="FF0000"/>
                </a:solidFill>
                <a:latin typeface="Times New Roman"/>
                <a:cs typeface="Times New Roman"/>
              </a:rPr>
              <a:t>. </a:t>
            </a:r>
            <a:r>
              <a:rPr lang="lv-LV" sz="4800" b="1" u="sng" dirty="0">
                <a:solidFill>
                  <a:srgbClr val="FF0000"/>
                </a:solidFill>
                <a:latin typeface="Times New Roman"/>
                <a:cs typeface="Times New Roman"/>
              </a:rPr>
              <a:t>Tāpēc Konvencijas dalībvalstīm jāveic pasākumi, kas nepieciešami, lai veicinātu izmaiņas domāšanā un attieksmē. Šā noteikuma mērķis ir sasniegt to personu sirdi un prātu</a:t>
            </a:r>
            <a:r>
              <a:rPr lang="lv-LV" sz="4800" dirty="0">
                <a:latin typeface="Times New Roman"/>
                <a:cs typeface="Times New Roman"/>
              </a:rPr>
              <a:t>, kuri ar savu uzvedību atbalsta vardarbību, uz kuru attiecas šī Konvencija. Tā kā šajā daļā minēti tikai vispārējie pienākumi, tajā nav sīki izklāstīts, kādi konkrēti pasākumi Konvencijas dalībvalstīm jāveic, un tādējādi tām atstāta rīcības brīvība.</a:t>
            </a:r>
            <a:endParaRPr lang="fr-FR" sz="4800" dirty="0">
              <a:latin typeface="Times New Roman"/>
              <a:cs typeface="Times New Roman"/>
            </a:endParaRPr>
          </a:p>
          <a:p>
            <a:endParaRPr lang="fr-FR" sz="2800" dirty="0">
              <a:solidFill>
                <a:srgbClr val="000000"/>
              </a:solidFill>
              <a:latin typeface="Times New Roman"/>
              <a:cs typeface="Times New Roman"/>
            </a:endParaRPr>
          </a:p>
          <a:p>
            <a:endParaRPr lang="en-GB" sz="2700" b="1" noProof="1" smtClean="0">
              <a:solidFill>
                <a:schemeClr val="tx1"/>
              </a:solidFill>
              <a:latin typeface="Times New Roman"/>
              <a:cs typeface="Times New Roman"/>
            </a:endParaRPr>
          </a:p>
          <a:p>
            <a:endParaRPr lang="en-GB" noProof="1">
              <a:solidFill>
                <a:schemeClr val="tx1"/>
              </a:solidFill>
              <a:latin typeface="Times New Roman"/>
              <a:cs typeface="Times New Roman"/>
            </a:endParaRPr>
          </a:p>
        </p:txBody>
      </p:sp>
      <p:sp>
        <p:nvSpPr>
          <p:cNvPr id="4" name="Espace réservé du numéro de diapositive 3"/>
          <p:cNvSpPr>
            <a:spLocks noGrp="1"/>
          </p:cNvSpPr>
          <p:nvPr>
            <p:ph type="sldNum" sz="quarter" idx="12"/>
          </p:nvPr>
        </p:nvSpPr>
        <p:spPr/>
        <p:txBody>
          <a:bodyPr/>
          <a:lstStyle/>
          <a:p>
            <a:fld id="{CFE4BAC9-6D41-4691-9299-18EF07EF0177}" type="slidenum">
              <a:rPr lang="en-US" smtClean="0"/>
              <a:t>9</a:t>
            </a:fld>
            <a:endParaRPr lang="en-US"/>
          </a:p>
        </p:txBody>
      </p:sp>
    </p:spTree>
    <p:extLst>
      <p:ext uri="{BB962C8B-B14F-4D97-AF65-F5344CB8AC3E}">
        <p14:creationId xmlns:p14="http://schemas.microsoft.com/office/powerpoint/2010/main" val="195377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4071" y="244158"/>
            <a:ext cx="7883072" cy="1198199"/>
          </a:xfrm>
        </p:spPr>
        <p:txBody>
          <a:bodyPr>
            <a:normAutofit/>
          </a:bodyPr>
          <a:lstStyle/>
          <a:p>
            <a:r>
              <a:rPr lang="fr-FR" sz="3400" b="1" dirty="0" smtClean="0">
                <a:solidFill>
                  <a:srgbClr val="FF0000"/>
                </a:solidFill>
                <a:latin typeface="Times New Roman"/>
                <a:cs typeface="Times New Roman"/>
              </a:rPr>
              <a:t>3. </a:t>
            </a:r>
            <a:r>
              <a:rPr lang="fr-FR" sz="3400" b="1" dirty="0" err="1" smtClean="0">
                <a:solidFill>
                  <a:srgbClr val="FF0000"/>
                </a:solidFill>
                <a:latin typeface="Times New Roman"/>
                <a:cs typeface="Times New Roman"/>
              </a:rPr>
              <a:t>Radikālā</a:t>
            </a:r>
            <a:r>
              <a:rPr lang="fr-FR" sz="3400" b="1" dirty="0" smtClean="0">
                <a:solidFill>
                  <a:srgbClr val="FF0000"/>
                </a:solidFill>
                <a:latin typeface="Times New Roman"/>
                <a:cs typeface="Times New Roman"/>
              </a:rPr>
              <a:t> </a:t>
            </a:r>
            <a:r>
              <a:rPr lang="fr-FR" sz="3400" b="1" dirty="0" err="1" smtClean="0">
                <a:solidFill>
                  <a:srgbClr val="FF0000"/>
                </a:solidFill>
                <a:latin typeface="Times New Roman"/>
                <a:cs typeface="Times New Roman"/>
              </a:rPr>
              <a:t>feminisma</a:t>
            </a:r>
            <a:r>
              <a:rPr lang="fr-FR" sz="3400" b="1" dirty="0" smtClean="0">
                <a:solidFill>
                  <a:srgbClr val="FF0000"/>
                </a:solidFill>
                <a:latin typeface="Times New Roman"/>
                <a:cs typeface="Times New Roman"/>
              </a:rPr>
              <a:t> </a:t>
            </a:r>
            <a:r>
              <a:rPr lang="fr-FR" sz="3400" b="1" dirty="0" err="1" smtClean="0">
                <a:solidFill>
                  <a:srgbClr val="FF0000"/>
                </a:solidFill>
                <a:latin typeface="Times New Roman"/>
                <a:cs typeface="Times New Roman"/>
              </a:rPr>
              <a:t>ideoloģijas</a:t>
            </a:r>
            <a:r>
              <a:rPr lang="fr-FR" sz="3400" b="1" dirty="0" smtClean="0">
                <a:solidFill>
                  <a:srgbClr val="FF0000"/>
                </a:solidFill>
                <a:latin typeface="Times New Roman"/>
                <a:cs typeface="Times New Roman"/>
              </a:rPr>
              <a:t> </a:t>
            </a:r>
            <a:r>
              <a:rPr lang="fr-FR" sz="3400" b="1" dirty="0" err="1" smtClean="0">
                <a:solidFill>
                  <a:srgbClr val="FF0000"/>
                </a:solidFill>
                <a:latin typeface="Times New Roman"/>
                <a:cs typeface="Times New Roman"/>
              </a:rPr>
              <a:t>padarīšana</a:t>
            </a:r>
            <a:r>
              <a:rPr lang="fr-FR" sz="3400" b="1" dirty="0" smtClean="0">
                <a:solidFill>
                  <a:srgbClr val="FF0000"/>
                </a:solidFill>
                <a:latin typeface="Times New Roman"/>
                <a:cs typeface="Times New Roman"/>
              </a:rPr>
              <a:t> par </a:t>
            </a:r>
            <a:r>
              <a:rPr lang="fr-FR" sz="3400" b="1" dirty="0" err="1" smtClean="0">
                <a:solidFill>
                  <a:srgbClr val="FF0000"/>
                </a:solidFill>
                <a:latin typeface="Times New Roman"/>
                <a:cs typeface="Times New Roman"/>
              </a:rPr>
              <a:t>normatīvu</a:t>
            </a:r>
            <a:endParaRPr lang="fr-FR" sz="3400" b="1" dirty="0">
              <a:solidFill>
                <a:srgbClr val="FF0000"/>
              </a:solidFill>
              <a:latin typeface="Times New Roman"/>
              <a:cs typeface="Times New Roman"/>
            </a:endParaRPr>
          </a:p>
        </p:txBody>
      </p:sp>
      <p:sp>
        <p:nvSpPr>
          <p:cNvPr id="3" name="Espace réservé du contenu 2"/>
          <p:cNvSpPr>
            <a:spLocks noGrp="1"/>
          </p:cNvSpPr>
          <p:nvPr>
            <p:ph idx="1"/>
          </p:nvPr>
        </p:nvSpPr>
        <p:spPr>
          <a:xfrm>
            <a:off x="900112" y="1669143"/>
            <a:ext cx="7345363" cy="4396379"/>
          </a:xfrm>
        </p:spPr>
        <p:txBody>
          <a:bodyPr>
            <a:normAutofit fontScale="47500" lnSpcReduction="20000"/>
          </a:bodyPr>
          <a:lstStyle/>
          <a:p>
            <a:r>
              <a:rPr lang="en-GB" sz="4800" b="1" noProof="1" smtClean="0">
                <a:solidFill>
                  <a:srgbClr val="000000"/>
                </a:solidFill>
                <a:latin typeface="Times New Roman"/>
                <a:cs typeface="Times New Roman"/>
              </a:rPr>
              <a:t>Tātad Konvencijas 12.p.1.d. skaidros vārdos uzliek valstij pienākumu nodarboties ar </a:t>
            </a:r>
            <a:r>
              <a:rPr lang="en-GB" sz="4800" b="1" noProof="1" smtClean="0">
                <a:solidFill>
                  <a:srgbClr val="FF0000"/>
                </a:solidFill>
                <a:latin typeface="Times New Roman"/>
                <a:cs typeface="Times New Roman"/>
              </a:rPr>
              <a:t>sociālo inženieriju </a:t>
            </a:r>
            <a:r>
              <a:rPr lang="en-GB" sz="4800" b="1" noProof="1" smtClean="0">
                <a:solidFill>
                  <a:srgbClr val="000000"/>
                </a:solidFill>
                <a:latin typeface="Times New Roman"/>
                <a:cs typeface="Times New Roman"/>
              </a:rPr>
              <a:t>(</a:t>
            </a:r>
            <a:r>
              <a:rPr lang="en-GB" sz="4800" b="1" i="1" noProof="1" smtClean="0">
                <a:solidFill>
                  <a:srgbClr val="000000"/>
                </a:solidFill>
                <a:latin typeface="Times New Roman"/>
                <a:cs typeface="Times New Roman"/>
              </a:rPr>
              <a:t>social engineering</a:t>
            </a:r>
            <a:r>
              <a:rPr lang="en-GB" sz="4800" b="1" noProof="1" smtClean="0">
                <a:solidFill>
                  <a:srgbClr val="000000"/>
                </a:solidFill>
                <a:latin typeface="Times New Roman"/>
                <a:cs typeface="Times New Roman"/>
              </a:rPr>
              <a:t>), lai mainītu pilsoņu domāšanu Konvencijas autoru ideoloģijai atbilstošā virzienā. </a:t>
            </a:r>
          </a:p>
          <a:p>
            <a:r>
              <a:rPr lang="en-GB" sz="4800" b="1" noProof="1" smtClean="0">
                <a:solidFill>
                  <a:srgbClr val="000000"/>
                </a:solidFill>
                <a:latin typeface="Times New Roman"/>
                <a:cs typeface="Times New Roman"/>
              </a:rPr>
              <a:t>Tas ir </a:t>
            </a:r>
            <a:r>
              <a:rPr lang="en-GB" sz="4800" b="1" noProof="1" smtClean="0">
                <a:solidFill>
                  <a:srgbClr val="FF0000"/>
                </a:solidFill>
                <a:latin typeface="Times New Roman"/>
                <a:cs typeface="Times New Roman"/>
              </a:rPr>
              <a:t>absolūtā pretrunā ar Satversmes 1.p. noteikto </a:t>
            </a:r>
            <a:r>
              <a:rPr lang="en-GB" sz="4800" b="1" i="1" noProof="1" smtClean="0">
                <a:solidFill>
                  <a:srgbClr val="FF0000"/>
                </a:solidFill>
                <a:latin typeface="Times New Roman"/>
                <a:cs typeface="Times New Roman"/>
              </a:rPr>
              <a:t>demokrātiskas valsts virsprincipu</a:t>
            </a:r>
            <a:r>
              <a:rPr lang="en-GB" sz="4800" b="1" noProof="1" smtClean="0">
                <a:solidFill>
                  <a:srgbClr val="000000"/>
                </a:solidFill>
                <a:latin typeface="Times New Roman"/>
                <a:cs typeface="Times New Roman"/>
              </a:rPr>
              <a:t>, kas aizliedz valstij padarīt vienu noteiktu ideoloģiju vai pasaules uzskatu par oficiālu un uzspiest to pilsoņiem (sal. 1936.g. Staļina konstitūcijas 1.p. un 1977.g. Brežņeva konstitūcijas 1. un 6.p.).</a:t>
            </a:r>
          </a:p>
          <a:p>
            <a:r>
              <a:rPr lang="en-GB" sz="4800" b="1" noProof="1" smtClean="0">
                <a:solidFill>
                  <a:srgbClr val="000000"/>
                </a:solidFill>
                <a:latin typeface="Times New Roman"/>
                <a:cs typeface="Times New Roman"/>
              </a:rPr>
              <a:t>Tas ir pretrunā arī ar Satversmes 99.p., kas garantē domas un apziņas brīvību.</a:t>
            </a:r>
          </a:p>
        </p:txBody>
      </p:sp>
      <p:sp>
        <p:nvSpPr>
          <p:cNvPr id="4" name="Espace réservé du numéro de diapositive 3"/>
          <p:cNvSpPr>
            <a:spLocks noGrp="1"/>
          </p:cNvSpPr>
          <p:nvPr>
            <p:ph type="sldNum" sz="quarter" idx="12"/>
          </p:nvPr>
        </p:nvSpPr>
        <p:spPr/>
        <p:txBody>
          <a:bodyPr/>
          <a:lstStyle/>
          <a:p>
            <a:fld id="{CFE4BAC9-6D41-4691-9299-18EF07EF0177}" type="slidenum">
              <a:rPr lang="en-US" smtClean="0"/>
              <a:t>10</a:t>
            </a:fld>
            <a:endParaRPr lang="en-US"/>
          </a:p>
        </p:txBody>
      </p:sp>
    </p:spTree>
    <p:extLst>
      <p:ext uri="{BB962C8B-B14F-4D97-AF65-F5344CB8AC3E}">
        <p14:creationId xmlns:p14="http://schemas.microsoft.com/office/powerpoint/2010/main" val="1203729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2" end="2"/>
                                            </p:txEl>
                                          </p:spTgt>
                                        </p:tgtEl>
                                        <p:attrNameLst>
                                          <p:attrName>ppt_x</p:attrName>
                                          <p:attrName>ppt_y</p:attrName>
                                        </p:attrNameLst>
                                      </p:cBhvr>
                                    </p:animMotion>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4071" y="244158"/>
            <a:ext cx="7883072" cy="1198199"/>
          </a:xfrm>
        </p:spPr>
        <p:txBody>
          <a:bodyPr>
            <a:normAutofit/>
          </a:bodyPr>
          <a:lstStyle/>
          <a:p>
            <a:r>
              <a:rPr lang="en-GB" sz="3400" b="1" noProof="1" smtClean="0">
                <a:solidFill>
                  <a:srgbClr val="FF0000"/>
                </a:solidFill>
                <a:latin typeface="Times New Roman"/>
                <a:cs typeface="Times New Roman"/>
              </a:rPr>
              <a:t>4. “Vardarbības” jēdziena paplašināšana</a:t>
            </a:r>
            <a:endParaRPr lang="en-GB" sz="3400" b="1" noProof="1">
              <a:solidFill>
                <a:srgbClr val="FF0000"/>
              </a:solidFill>
              <a:latin typeface="Times New Roman"/>
              <a:cs typeface="Times New Roman"/>
            </a:endParaRPr>
          </a:p>
        </p:txBody>
      </p:sp>
      <p:sp>
        <p:nvSpPr>
          <p:cNvPr id="3" name="Espace réservé du contenu 2"/>
          <p:cNvSpPr>
            <a:spLocks noGrp="1"/>
          </p:cNvSpPr>
          <p:nvPr>
            <p:ph idx="1"/>
          </p:nvPr>
        </p:nvSpPr>
        <p:spPr>
          <a:xfrm>
            <a:off x="900112" y="1669143"/>
            <a:ext cx="7345363" cy="4396379"/>
          </a:xfrm>
        </p:spPr>
        <p:txBody>
          <a:bodyPr>
            <a:noAutofit/>
          </a:bodyPr>
          <a:lstStyle/>
          <a:p>
            <a:pPr marL="0" indent="0">
              <a:buNone/>
            </a:pPr>
            <a:r>
              <a:rPr lang="en-GB" sz="2000" b="1" noProof="1" smtClean="0">
                <a:solidFill>
                  <a:srgbClr val="000000"/>
                </a:solidFill>
                <a:latin typeface="Times New Roman"/>
                <a:cs typeface="Times New Roman"/>
              </a:rPr>
              <a:t>Konvencijas 3.pants:</a:t>
            </a:r>
          </a:p>
          <a:p>
            <a:pPr marL="0" indent="0">
              <a:buNone/>
            </a:pPr>
            <a:r>
              <a:rPr lang="lv-LV" sz="2000" dirty="0">
                <a:latin typeface="Times New Roman"/>
                <a:cs typeface="Times New Roman"/>
              </a:rPr>
              <a:t>a)  ar terminu „vardarbība pret sievietēm” tiek saprasts </a:t>
            </a:r>
            <a:r>
              <a:rPr lang="lv-LV" sz="2000" dirty="0">
                <a:solidFill>
                  <a:srgbClr val="008000"/>
                </a:solidFill>
                <a:latin typeface="Times New Roman"/>
                <a:cs typeface="Times New Roman"/>
              </a:rPr>
              <a:t>cilvēktiesību pārkāpums un sieviešu diskriminācija</a:t>
            </a:r>
            <a:r>
              <a:rPr lang="lv-LV" sz="2000" dirty="0">
                <a:latin typeface="Times New Roman"/>
                <a:cs typeface="Times New Roman"/>
              </a:rPr>
              <a:t>, un ar to apzīmē visus ar dzimumu saistītus vardarbības aktus, kas sievietēm rada </a:t>
            </a:r>
            <a:r>
              <a:rPr lang="lv-LV" sz="2000" b="1" dirty="0">
                <a:solidFill>
                  <a:srgbClr val="FF0000"/>
                </a:solidFill>
                <a:latin typeface="Times New Roman"/>
                <a:cs typeface="Times New Roman"/>
              </a:rPr>
              <a:t>vai </a:t>
            </a:r>
            <a:r>
              <a:rPr lang="lv-LV" sz="2000" b="1" i="1" dirty="0">
                <a:solidFill>
                  <a:srgbClr val="FF0000"/>
                </a:solidFill>
                <a:latin typeface="Times New Roman"/>
                <a:cs typeface="Times New Roman"/>
              </a:rPr>
              <a:t>var</a:t>
            </a:r>
            <a:r>
              <a:rPr lang="lv-LV" sz="2000" b="1" dirty="0">
                <a:solidFill>
                  <a:srgbClr val="FF0000"/>
                </a:solidFill>
                <a:latin typeface="Times New Roman"/>
                <a:cs typeface="Times New Roman"/>
              </a:rPr>
              <a:t> </a:t>
            </a:r>
            <a:r>
              <a:rPr lang="lv-LV" sz="2000" b="1" i="1" dirty="0">
                <a:solidFill>
                  <a:srgbClr val="FF0000"/>
                </a:solidFill>
                <a:latin typeface="Times New Roman"/>
                <a:cs typeface="Times New Roman"/>
              </a:rPr>
              <a:t>radīt</a:t>
            </a:r>
            <a:r>
              <a:rPr lang="lv-LV" sz="2000" b="1" dirty="0">
                <a:solidFill>
                  <a:srgbClr val="FF0000"/>
                </a:solidFill>
                <a:latin typeface="Times New Roman"/>
                <a:cs typeface="Times New Roman"/>
              </a:rPr>
              <a:t> </a:t>
            </a:r>
            <a:r>
              <a:rPr lang="lv-LV" sz="2000" dirty="0">
                <a:latin typeface="Times New Roman"/>
                <a:cs typeface="Times New Roman"/>
              </a:rPr>
              <a:t>fizisku, </a:t>
            </a:r>
            <a:r>
              <a:rPr lang="lv-LV" sz="2000" b="1" dirty="0">
                <a:solidFill>
                  <a:srgbClr val="FF0000"/>
                </a:solidFill>
                <a:latin typeface="Times New Roman"/>
                <a:cs typeface="Times New Roman"/>
              </a:rPr>
              <a:t>seksuālu, psiholoģisku vai ekonomisku kaitējumu vai ciešanas</a:t>
            </a:r>
            <a:r>
              <a:rPr lang="lv-LV" sz="2000" dirty="0">
                <a:latin typeface="Times New Roman"/>
                <a:cs typeface="Times New Roman"/>
              </a:rPr>
              <a:t>, kā arī šādu vardarbības aktu draudus, piespiešanu vai patvaļīgu brīvības atņemšanu neatkarīgi no tā, vai šāda vardarbība notiek sabiedriskajā vai privātajā dzīvē</a:t>
            </a:r>
            <a:r>
              <a:rPr lang="lv-LV" sz="2000" dirty="0" smtClean="0">
                <a:latin typeface="Times New Roman"/>
                <a:cs typeface="Times New Roman"/>
              </a:rPr>
              <a:t>;</a:t>
            </a:r>
            <a:r>
              <a:rPr lang="lv-LV" sz="2000" dirty="0">
                <a:latin typeface="Times New Roman"/>
                <a:cs typeface="Times New Roman"/>
              </a:rPr>
              <a:t> </a:t>
            </a:r>
            <a:endParaRPr lang="fr-FR" sz="2000" dirty="0">
              <a:latin typeface="Times New Roman"/>
              <a:cs typeface="Times New Roman"/>
            </a:endParaRPr>
          </a:p>
          <a:p>
            <a:pPr marL="0" indent="0">
              <a:spcBef>
                <a:spcPts val="800"/>
              </a:spcBef>
              <a:buNone/>
            </a:pPr>
            <a:r>
              <a:rPr lang="lv-LV" sz="2000" dirty="0">
                <a:latin typeface="Times New Roman"/>
                <a:cs typeface="Times New Roman"/>
              </a:rPr>
              <a:t>b) ar terminu „vardarbība ģimenē” apzīmē visus fiziskas, seksuālas, </a:t>
            </a:r>
            <a:r>
              <a:rPr lang="lv-LV" sz="2000" b="1" dirty="0">
                <a:solidFill>
                  <a:srgbClr val="FF0000"/>
                </a:solidFill>
                <a:latin typeface="Times New Roman"/>
                <a:cs typeface="Times New Roman"/>
              </a:rPr>
              <a:t>psiholoģiskas vai ekonomiskas vardarbības </a:t>
            </a:r>
            <a:r>
              <a:rPr lang="lv-LV" sz="2000" dirty="0">
                <a:latin typeface="Times New Roman"/>
                <a:cs typeface="Times New Roman"/>
              </a:rPr>
              <a:t>aktus, kas notiek ģimenē vai mājsaimniecībā, vai starp bijušajiem vai esošajiem laulātajiem vai partneriem neatkarīgi no tā, vai vardarbības izdarītājs dzīvo vai ir dzīvojis vienā dzīvesvietā ar vardarbības upuri;</a:t>
            </a:r>
            <a:endParaRPr lang="fr-FR" sz="2000" dirty="0">
              <a:latin typeface="Times New Roman"/>
              <a:cs typeface="Times New Roman"/>
            </a:endParaRPr>
          </a:p>
          <a:p>
            <a:endParaRPr lang="en-GB" sz="2000" b="1" noProof="1" smtClean="0">
              <a:solidFill>
                <a:schemeClr val="tx1"/>
              </a:solidFill>
              <a:latin typeface="Times New Roman"/>
              <a:cs typeface="Times New Roman"/>
            </a:endParaRPr>
          </a:p>
          <a:p>
            <a:endParaRPr lang="en-GB" sz="2000" noProof="1">
              <a:solidFill>
                <a:schemeClr val="tx1"/>
              </a:solidFill>
              <a:latin typeface="Times New Roman"/>
              <a:cs typeface="Times New Roman"/>
            </a:endParaRPr>
          </a:p>
        </p:txBody>
      </p:sp>
      <p:sp>
        <p:nvSpPr>
          <p:cNvPr id="4" name="Espace réservé du numéro de diapositive 3"/>
          <p:cNvSpPr>
            <a:spLocks noGrp="1"/>
          </p:cNvSpPr>
          <p:nvPr>
            <p:ph type="sldNum" sz="quarter" idx="12"/>
          </p:nvPr>
        </p:nvSpPr>
        <p:spPr/>
        <p:txBody>
          <a:bodyPr/>
          <a:lstStyle/>
          <a:p>
            <a:fld id="{CFE4BAC9-6D41-4691-9299-18EF07EF0177}" type="slidenum">
              <a:rPr lang="en-US" smtClean="0"/>
              <a:t>11</a:t>
            </a:fld>
            <a:endParaRPr lang="en-US"/>
          </a:p>
        </p:txBody>
      </p:sp>
    </p:spTree>
    <p:extLst>
      <p:ext uri="{BB962C8B-B14F-4D97-AF65-F5344CB8AC3E}">
        <p14:creationId xmlns:p14="http://schemas.microsoft.com/office/powerpoint/2010/main" val="16514572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4071" y="244158"/>
            <a:ext cx="7883072" cy="1198199"/>
          </a:xfrm>
        </p:spPr>
        <p:txBody>
          <a:bodyPr>
            <a:normAutofit/>
          </a:bodyPr>
          <a:lstStyle/>
          <a:p>
            <a:r>
              <a:rPr lang="en-GB" sz="3400" b="1" noProof="1" smtClean="0">
                <a:solidFill>
                  <a:srgbClr val="FF0000"/>
                </a:solidFill>
                <a:latin typeface="Times New Roman"/>
                <a:cs typeface="Times New Roman"/>
              </a:rPr>
              <a:t>4. “Vardarbības” jēdziena paplašināšana</a:t>
            </a:r>
            <a:endParaRPr lang="en-GB" sz="3400" b="1" noProof="1">
              <a:solidFill>
                <a:srgbClr val="FF0000"/>
              </a:solidFill>
              <a:latin typeface="Times New Roman"/>
              <a:cs typeface="Times New Roman"/>
            </a:endParaRPr>
          </a:p>
        </p:txBody>
      </p:sp>
      <p:sp>
        <p:nvSpPr>
          <p:cNvPr id="3" name="Espace réservé du contenu 2"/>
          <p:cNvSpPr>
            <a:spLocks noGrp="1"/>
          </p:cNvSpPr>
          <p:nvPr>
            <p:ph idx="1"/>
          </p:nvPr>
        </p:nvSpPr>
        <p:spPr>
          <a:xfrm>
            <a:off x="900112" y="1669143"/>
            <a:ext cx="7345363" cy="4396379"/>
          </a:xfrm>
        </p:spPr>
        <p:txBody>
          <a:bodyPr>
            <a:normAutofit fontScale="70000" lnSpcReduction="20000"/>
          </a:bodyPr>
          <a:lstStyle/>
          <a:p>
            <a:r>
              <a:rPr lang="en-GB" sz="2700" b="1" noProof="1" smtClean="0">
                <a:solidFill>
                  <a:srgbClr val="000000"/>
                </a:solidFill>
                <a:latin typeface="Times New Roman"/>
                <a:cs typeface="Times New Roman"/>
              </a:rPr>
              <a:t>Kā redzams, Konvencijā ietvertā termina “vardarbība” definīcija ir tik ārkārtīgi plaša, ka tas zaudē savu vispārpieņemto jēgu. Tad jājautā, kas </a:t>
            </a:r>
            <a:r>
              <a:rPr lang="en-GB" sz="2700" b="1" i="1" noProof="1" smtClean="0">
                <a:solidFill>
                  <a:srgbClr val="000000"/>
                </a:solidFill>
                <a:latin typeface="Times New Roman"/>
                <a:cs typeface="Times New Roman"/>
              </a:rPr>
              <a:t>nav </a:t>
            </a:r>
            <a:r>
              <a:rPr lang="en-GB" sz="2700" b="1" noProof="1" smtClean="0">
                <a:solidFill>
                  <a:srgbClr val="000000"/>
                </a:solidFill>
                <a:latin typeface="Times New Roman"/>
                <a:cs typeface="Times New Roman"/>
              </a:rPr>
              <a:t>vardarbība?</a:t>
            </a:r>
          </a:p>
          <a:p>
            <a:pPr>
              <a:spcBef>
                <a:spcPts val="800"/>
              </a:spcBef>
            </a:pPr>
            <a:r>
              <a:rPr lang="en-GB" sz="2700" b="1" noProof="1" smtClean="0">
                <a:solidFill>
                  <a:srgbClr val="000000"/>
                </a:solidFill>
                <a:latin typeface="Times New Roman"/>
                <a:cs typeface="Times New Roman"/>
              </a:rPr>
              <a:t>Konvencijas autoru pielietotais paņēmiens komercdarbībā saucas par “negodīgu reklāmu” (jo uzraksts uz iepakojuma neatbilst saturam) un tiek sodīts.</a:t>
            </a:r>
          </a:p>
          <a:p>
            <a:pPr>
              <a:spcBef>
                <a:spcPts val="800"/>
              </a:spcBef>
            </a:pPr>
            <a:r>
              <a:rPr lang="en-GB" sz="2700" b="1" noProof="1" smtClean="0">
                <a:solidFill>
                  <a:srgbClr val="000000"/>
                </a:solidFill>
                <a:latin typeface="Times New Roman"/>
                <a:cs typeface="Times New Roman"/>
              </a:rPr>
              <a:t>Salīdzinājumam: Lielbritānijas Augstākās tiesas spriedums lietā </a:t>
            </a:r>
            <a:r>
              <a:rPr lang="en-GB" sz="2700" b="1" i="1" noProof="1" smtClean="0">
                <a:solidFill>
                  <a:srgbClr val="000000"/>
                </a:solidFill>
                <a:latin typeface="Times New Roman"/>
                <a:cs typeface="Times New Roman"/>
              </a:rPr>
              <a:t>Yemshaw v. London Borough of Hounslow</a:t>
            </a:r>
            <a:r>
              <a:rPr lang="en-GB" sz="2700" b="1" noProof="1" smtClean="0">
                <a:solidFill>
                  <a:srgbClr val="000000"/>
                </a:solidFill>
                <a:latin typeface="Times New Roman"/>
                <a:cs typeface="Times New Roman"/>
              </a:rPr>
              <a:t>, ([2011] UKSC 3): par “vardarbību ģimenē” ir uzskatāma </a:t>
            </a:r>
            <a:r>
              <a:rPr lang="en-GB" sz="2700" b="1" noProof="1" smtClean="0">
                <a:solidFill>
                  <a:srgbClr val="FF0000"/>
                </a:solidFill>
                <a:latin typeface="Times New Roman"/>
                <a:cs typeface="Times New Roman"/>
              </a:rPr>
              <a:t>runāšana paceltā balsī, kritizēšana un atteikšanās dot naudu.</a:t>
            </a:r>
          </a:p>
          <a:p>
            <a:pPr>
              <a:spcBef>
                <a:spcPts val="800"/>
              </a:spcBef>
            </a:pPr>
            <a:r>
              <a:rPr lang="en-GB" sz="2700" b="1" noProof="1" smtClean="0">
                <a:solidFill>
                  <a:srgbClr val="000000"/>
                </a:solidFill>
                <a:latin typeface="Times New Roman"/>
                <a:cs typeface="Times New Roman"/>
              </a:rPr>
              <a:t>Salīdzinājumam: ASV Tieslietu departaments (TM ekvivalents) par “vardarbību ģimenē” uzskata </a:t>
            </a:r>
            <a:r>
              <a:rPr lang="en-GB" sz="2700" b="1" noProof="1" smtClean="0">
                <a:solidFill>
                  <a:srgbClr val="FF0000"/>
                </a:solidFill>
                <a:latin typeface="Times New Roman"/>
                <a:cs typeface="Times New Roman"/>
              </a:rPr>
              <a:t>kritizēšanu un “indivīda pašapziņas pazemināšanu” </a:t>
            </a:r>
            <a:r>
              <a:rPr lang="en-GB" sz="2700" noProof="1">
                <a:solidFill>
                  <a:schemeClr val="tx1"/>
                </a:solidFill>
                <a:latin typeface="Times New Roman"/>
                <a:cs typeface="Times New Roman"/>
              </a:rPr>
              <a:t>(sk. </a:t>
            </a:r>
            <a:r>
              <a:rPr lang="en-GB" sz="2700" noProof="1">
                <a:solidFill>
                  <a:schemeClr val="tx1"/>
                </a:solidFill>
                <a:latin typeface="Times New Roman"/>
                <a:cs typeface="Times New Roman"/>
                <a:hlinkClick r:id="rId2"/>
              </a:rPr>
              <a:t>http://www.justice.gov/ovw/domestic-</a:t>
            </a:r>
            <a:r>
              <a:rPr lang="en-GB" sz="2700" noProof="1" smtClean="0">
                <a:solidFill>
                  <a:schemeClr val="tx1"/>
                </a:solidFill>
                <a:latin typeface="Times New Roman"/>
                <a:cs typeface="Times New Roman"/>
                <a:hlinkClick r:id="rId2"/>
              </a:rPr>
              <a:t>violence</a:t>
            </a:r>
            <a:r>
              <a:rPr lang="en-GB" sz="2700" noProof="1" smtClean="0">
                <a:solidFill>
                  <a:schemeClr val="tx1"/>
                </a:solidFill>
                <a:latin typeface="Times New Roman"/>
                <a:cs typeface="Times New Roman"/>
              </a:rPr>
              <a:t>). </a:t>
            </a:r>
            <a:endParaRPr lang="en-GB" sz="2700" noProof="1">
              <a:solidFill>
                <a:schemeClr val="tx1"/>
              </a:solidFill>
              <a:latin typeface="Times New Roman"/>
              <a:cs typeface="Times New Roman"/>
            </a:endParaRPr>
          </a:p>
          <a:p>
            <a:pPr>
              <a:spcBef>
                <a:spcPts val="800"/>
              </a:spcBef>
            </a:pPr>
            <a:r>
              <a:rPr lang="en-GB" sz="2700" b="1" noProof="1" smtClean="0">
                <a:solidFill>
                  <a:srgbClr val="000000"/>
                </a:solidFill>
                <a:latin typeface="Times New Roman"/>
                <a:cs typeface="Times New Roman"/>
              </a:rPr>
              <a:t>Arī mūsu CPL 250.</a:t>
            </a:r>
            <a:r>
              <a:rPr lang="en-GB" sz="2700" b="1" baseline="30000" noProof="1" smtClean="0">
                <a:solidFill>
                  <a:srgbClr val="000000"/>
                </a:solidFill>
                <a:latin typeface="Times New Roman"/>
                <a:cs typeface="Times New Roman"/>
              </a:rPr>
              <a:t>45</a:t>
            </a:r>
            <a:r>
              <a:rPr lang="en-GB" sz="2700" b="1" noProof="1" smtClean="0">
                <a:solidFill>
                  <a:srgbClr val="000000"/>
                </a:solidFill>
                <a:latin typeface="Times New Roman"/>
                <a:cs typeface="Times New Roman"/>
              </a:rPr>
              <a:t> p. diemžēl ir pārņemta šī absurdā “vardarbības” definīcija.</a:t>
            </a:r>
          </a:p>
          <a:p>
            <a:endParaRPr lang="en-GB" noProof="1">
              <a:solidFill>
                <a:schemeClr val="tx1"/>
              </a:solidFill>
              <a:latin typeface="Times New Roman"/>
              <a:cs typeface="Times New Roman"/>
            </a:endParaRPr>
          </a:p>
        </p:txBody>
      </p:sp>
      <p:sp>
        <p:nvSpPr>
          <p:cNvPr id="4" name="Espace réservé du numéro de diapositive 3"/>
          <p:cNvSpPr>
            <a:spLocks noGrp="1"/>
          </p:cNvSpPr>
          <p:nvPr>
            <p:ph type="sldNum" sz="quarter" idx="12"/>
          </p:nvPr>
        </p:nvSpPr>
        <p:spPr/>
        <p:txBody>
          <a:bodyPr/>
          <a:lstStyle/>
          <a:p>
            <a:fld id="{CFE4BAC9-6D41-4691-9299-18EF07EF0177}" type="slidenum">
              <a:rPr lang="en-US" smtClean="0"/>
              <a:t>12</a:t>
            </a:fld>
            <a:endParaRPr lang="en-US"/>
          </a:p>
        </p:txBody>
      </p:sp>
    </p:spTree>
    <p:extLst>
      <p:ext uri="{BB962C8B-B14F-4D97-AF65-F5344CB8AC3E}">
        <p14:creationId xmlns:p14="http://schemas.microsoft.com/office/powerpoint/2010/main" val="2562414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2" end="2"/>
                                            </p:txEl>
                                          </p:spTgt>
                                        </p:tgtEl>
                                        <p:attrNameLst>
                                          <p:attrName>ppt_x</p:attrName>
                                          <p:attrName>ppt_y</p:attrName>
                                        </p:attrNameLst>
                                      </p:cBhvr>
                                    </p:animMotion>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Scale>
                                      <p:cBhvr>
                                        <p:cTn id="28"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
                                            <p:txEl>
                                              <p:pRg st="3" end="3"/>
                                            </p:txEl>
                                          </p:spTgt>
                                        </p:tgtEl>
                                        <p:attrNameLst>
                                          <p:attrName>ppt_x</p:attrName>
                                          <p:attrName>ppt_y</p:attrName>
                                        </p:attrNameLst>
                                      </p:cBhvr>
                                    </p:animMotion>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Scale>
                                      <p:cBhvr>
                                        <p:cTn id="35"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
                                            <p:txEl>
                                              <p:pRg st="4" end="4"/>
                                            </p:txEl>
                                          </p:spTgt>
                                        </p:tgtEl>
                                        <p:attrNameLst>
                                          <p:attrName>ppt_x</p:attrName>
                                          <p:attrName>ppt_y</p:attrName>
                                        </p:attrNameLst>
                                      </p:cBhvr>
                                    </p:animMotion>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4071" y="244158"/>
            <a:ext cx="7883072" cy="1198199"/>
          </a:xfrm>
        </p:spPr>
        <p:txBody>
          <a:bodyPr>
            <a:normAutofit/>
          </a:bodyPr>
          <a:lstStyle/>
          <a:p>
            <a:r>
              <a:rPr lang="en-GB" sz="3400" b="1" noProof="1" smtClean="0">
                <a:solidFill>
                  <a:srgbClr val="FF0000"/>
                </a:solidFill>
                <a:latin typeface="Times New Roman"/>
                <a:cs typeface="Times New Roman"/>
              </a:rPr>
              <a:t>4. “Vardarbības” jēdziena paplašināšana</a:t>
            </a:r>
            <a:endParaRPr lang="en-GB" sz="3400" b="1" noProof="1">
              <a:solidFill>
                <a:srgbClr val="FF0000"/>
              </a:solidFill>
              <a:latin typeface="Times New Roman"/>
              <a:cs typeface="Times New Roman"/>
            </a:endParaRPr>
          </a:p>
        </p:txBody>
      </p:sp>
      <p:sp>
        <p:nvSpPr>
          <p:cNvPr id="3" name="Espace réservé du contenu 2"/>
          <p:cNvSpPr>
            <a:spLocks noGrp="1"/>
          </p:cNvSpPr>
          <p:nvPr>
            <p:ph idx="1"/>
          </p:nvPr>
        </p:nvSpPr>
        <p:spPr>
          <a:xfrm>
            <a:off x="900112" y="1669143"/>
            <a:ext cx="7345363" cy="4396379"/>
          </a:xfrm>
        </p:spPr>
        <p:txBody>
          <a:bodyPr>
            <a:normAutofit fontScale="77500" lnSpcReduction="20000"/>
          </a:bodyPr>
          <a:lstStyle/>
          <a:p>
            <a:r>
              <a:rPr lang="en-GB" sz="2700" b="1" noProof="1" smtClean="0">
                <a:solidFill>
                  <a:srgbClr val="000000"/>
                </a:solidFill>
                <a:latin typeface="Times New Roman"/>
                <a:cs typeface="Times New Roman"/>
              </a:rPr>
              <a:t>Tātad konvencija uzliek valstij pienākumu iejaukties ģimenes dzīvē un kontrolēt to, lai apkarotu </a:t>
            </a:r>
            <a:r>
              <a:rPr lang="en-GB" sz="2700" b="1" noProof="1">
                <a:solidFill>
                  <a:srgbClr val="000000"/>
                </a:solidFill>
                <a:latin typeface="Times New Roman"/>
                <a:cs typeface="Times New Roman"/>
              </a:rPr>
              <a:t>arī </a:t>
            </a:r>
            <a:r>
              <a:rPr lang="en-GB" sz="2700" b="1" noProof="1" smtClean="0">
                <a:solidFill>
                  <a:srgbClr val="000000"/>
                </a:solidFill>
                <a:latin typeface="Times New Roman"/>
                <a:cs typeface="Times New Roman"/>
              </a:rPr>
              <a:t>šo tā saucamo “ekonomisko un psiholoģisko vardarbību” (piem., kritizēšanu par negaršīgo zupu, kabatas naudas nedošanu, u.tml.) </a:t>
            </a:r>
          </a:p>
          <a:p>
            <a:pPr>
              <a:spcBef>
                <a:spcPts val="800"/>
              </a:spcBef>
            </a:pPr>
            <a:r>
              <a:rPr lang="en-GB" sz="2700" b="1" noProof="1" smtClean="0">
                <a:solidFill>
                  <a:srgbClr val="FF0000"/>
                </a:solidFill>
                <a:latin typeface="Times New Roman"/>
                <a:cs typeface="Times New Roman"/>
              </a:rPr>
              <a:t>Rezultātā tiek pārkāptas ne tikai tiesības uz ģimenes dzīves neaizskaramību, bet arī privātās un publiskās jomas nošķiršanas princips, kas ir viens no klasiskas liberālās demokrātijas stūrakmeņiem.</a:t>
            </a:r>
          </a:p>
          <a:p>
            <a:pPr>
              <a:spcBef>
                <a:spcPts val="800"/>
              </a:spcBef>
            </a:pPr>
            <a:r>
              <a:rPr lang="en-GB" sz="2700" b="1" noProof="1" smtClean="0">
                <a:solidFill>
                  <a:srgbClr val="000000"/>
                </a:solidFill>
                <a:latin typeface="Times New Roman"/>
                <a:cs typeface="Times New Roman"/>
              </a:rPr>
              <a:t>Starp citu, paši radikālā feminisma ideologi atzīst šo privātās un publiskās jomas nošķiršanu par kaitīgu un atceļamu </a:t>
            </a:r>
            <a:r>
              <a:rPr lang="en-GB" sz="2700" noProof="1" smtClean="0">
                <a:solidFill>
                  <a:srgbClr val="000000"/>
                </a:solidFill>
                <a:latin typeface="Times New Roman"/>
                <a:cs typeface="Times New Roman"/>
              </a:rPr>
              <a:t>(sk. Sullivan, D. The Public/Private Distinction in International Human Rights Law. In: </a:t>
            </a:r>
            <a:r>
              <a:rPr lang="en-GB" sz="2700" i="1" noProof="1" smtClean="0">
                <a:solidFill>
                  <a:srgbClr val="000000"/>
                </a:solidFill>
                <a:latin typeface="Times New Roman"/>
                <a:cs typeface="Times New Roman"/>
              </a:rPr>
              <a:t>Women’s Rights, Human Rights: International Feminist Perspectives</a:t>
            </a:r>
            <a:r>
              <a:rPr lang="en-GB" sz="2700" noProof="1" smtClean="0">
                <a:solidFill>
                  <a:srgbClr val="000000"/>
                </a:solidFill>
                <a:latin typeface="Times New Roman"/>
                <a:cs typeface="Times New Roman"/>
              </a:rPr>
              <a:t>, ed. Peters J. and Wolper A. London: </a:t>
            </a:r>
            <a:r>
              <a:rPr lang="en-GB" sz="2700" i="1" noProof="1" smtClean="0">
                <a:solidFill>
                  <a:srgbClr val="000000"/>
                </a:solidFill>
                <a:latin typeface="Times New Roman"/>
                <a:cs typeface="Times New Roman"/>
              </a:rPr>
              <a:t>Routledge</a:t>
            </a:r>
            <a:r>
              <a:rPr lang="en-GB" sz="2700" noProof="1" smtClean="0">
                <a:solidFill>
                  <a:srgbClr val="000000"/>
                </a:solidFill>
                <a:latin typeface="Times New Roman"/>
                <a:cs typeface="Times New Roman"/>
              </a:rPr>
              <a:t>, 1995, pp. 126-134). </a:t>
            </a:r>
            <a:r>
              <a:rPr lang="en-GB" sz="2700" b="1" noProof="1" smtClean="0">
                <a:solidFill>
                  <a:srgbClr val="000000"/>
                </a:solidFill>
                <a:latin typeface="Times New Roman"/>
                <a:cs typeface="Times New Roman"/>
              </a:rPr>
              <a:t>	</a:t>
            </a:r>
            <a:endParaRPr lang="en-GB" sz="2700" b="1" noProof="1" smtClean="0">
              <a:solidFill>
                <a:schemeClr val="tx1"/>
              </a:solidFill>
              <a:latin typeface="Times New Roman"/>
              <a:cs typeface="Times New Roman"/>
            </a:endParaRPr>
          </a:p>
          <a:p>
            <a:pPr marL="0" indent="0">
              <a:buNone/>
            </a:pPr>
            <a:endParaRPr lang="en-GB" sz="2700" b="1" noProof="1" smtClean="0">
              <a:solidFill>
                <a:schemeClr val="tx1"/>
              </a:solidFill>
              <a:latin typeface="Times New Roman"/>
              <a:cs typeface="Times New Roman"/>
            </a:endParaRPr>
          </a:p>
          <a:p>
            <a:endParaRPr lang="en-GB" noProof="1">
              <a:solidFill>
                <a:schemeClr val="tx1"/>
              </a:solidFill>
              <a:latin typeface="Times New Roman"/>
              <a:cs typeface="Times New Roman"/>
            </a:endParaRPr>
          </a:p>
        </p:txBody>
      </p:sp>
      <p:sp>
        <p:nvSpPr>
          <p:cNvPr id="4" name="Espace réservé du numéro de diapositive 3"/>
          <p:cNvSpPr>
            <a:spLocks noGrp="1"/>
          </p:cNvSpPr>
          <p:nvPr>
            <p:ph type="sldNum" sz="quarter" idx="12"/>
          </p:nvPr>
        </p:nvSpPr>
        <p:spPr/>
        <p:txBody>
          <a:bodyPr/>
          <a:lstStyle/>
          <a:p>
            <a:fld id="{CFE4BAC9-6D41-4691-9299-18EF07EF0177}" type="slidenum">
              <a:rPr lang="en-US" smtClean="0"/>
              <a:t>13</a:t>
            </a:fld>
            <a:endParaRPr lang="en-US"/>
          </a:p>
        </p:txBody>
      </p:sp>
    </p:spTree>
    <p:extLst>
      <p:ext uri="{BB962C8B-B14F-4D97-AF65-F5344CB8AC3E}">
        <p14:creationId xmlns:p14="http://schemas.microsoft.com/office/powerpoint/2010/main" val="163089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2" end="2"/>
                                            </p:txEl>
                                          </p:spTgt>
                                        </p:tgtEl>
                                        <p:attrNameLst>
                                          <p:attrName>ppt_x</p:attrName>
                                          <p:attrName>ppt_y</p:attrName>
                                        </p:attrNameLst>
                                      </p:cBhvr>
                                    </p:animMotion>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4071" y="244158"/>
            <a:ext cx="7883072" cy="1424985"/>
          </a:xfrm>
        </p:spPr>
        <p:txBody>
          <a:bodyPr>
            <a:normAutofit fontScale="90000"/>
          </a:bodyPr>
          <a:lstStyle/>
          <a:p>
            <a:r>
              <a:rPr lang="en-GB" sz="3400" b="1" noProof="1" smtClean="0">
                <a:solidFill>
                  <a:srgbClr val="FF0000"/>
                </a:solidFill>
                <a:latin typeface="Times New Roman"/>
                <a:cs typeface="Times New Roman"/>
              </a:rPr>
              <a:t>5. “Vardarbība ģimenē” – jēdziens, kas vērsts nevis pret vardarbību, bet pret ģimeni</a:t>
            </a:r>
            <a:endParaRPr lang="en-GB" sz="3400" b="1" noProof="1">
              <a:solidFill>
                <a:srgbClr val="FF0000"/>
              </a:solidFill>
              <a:latin typeface="Times New Roman"/>
              <a:cs typeface="Times New Roman"/>
            </a:endParaRPr>
          </a:p>
        </p:txBody>
      </p:sp>
      <p:sp>
        <p:nvSpPr>
          <p:cNvPr id="3" name="Espace réservé du contenu 2"/>
          <p:cNvSpPr>
            <a:spLocks noGrp="1"/>
          </p:cNvSpPr>
          <p:nvPr>
            <p:ph idx="1"/>
          </p:nvPr>
        </p:nvSpPr>
        <p:spPr>
          <a:xfrm>
            <a:off x="900112" y="1669143"/>
            <a:ext cx="7763102" cy="4396379"/>
          </a:xfrm>
        </p:spPr>
        <p:txBody>
          <a:bodyPr>
            <a:noAutofit/>
          </a:bodyPr>
          <a:lstStyle/>
          <a:p>
            <a:pPr>
              <a:spcBef>
                <a:spcPts val="200"/>
              </a:spcBef>
            </a:pPr>
            <a:r>
              <a:rPr lang="en-GB" sz="1700" b="1" noProof="1" smtClean="0">
                <a:solidFill>
                  <a:srgbClr val="000000"/>
                </a:solidFill>
                <a:latin typeface="Times New Roman"/>
                <a:cs typeface="Times New Roman"/>
              </a:rPr>
              <a:t>Konvencijas preambula: </a:t>
            </a:r>
            <a:r>
              <a:rPr lang="en-GB" sz="1700" noProof="1" smtClean="0">
                <a:solidFill>
                  <a:srgbClr val="000000"/>
                </a:solidFill>
                <a:latin typeface="Times New Roman"/>
                <a:cs typeface="Times New Roman"/>
              </a:rPr>
              <a:t>“ - atzīstot to, ka sievietes un meitenes, salīdzinot ar vīriešiem, ir pakļautas lielākam ar dzimumu saistītas vardarbības riskam; - atzīstot to, ka vardarbība ģimenē nesamērīgi skar sievietes un ka arī vīrieši var kļūt par upuriem vardarbībai ģimenē;...”</a:t>
            </a:r>
          </a:p>
          <a:p>
            <a:pPr>
              <a:spcBef>
                <a:spcPts val="200"/>
              </a:spcBef>
            </a:pPr>
            <a:r>
              <a:rPr lang="en-GB" sz="1700" b="1" noProof="1" smtClean="0">
                <a:solidFill>
                  <a:srgbClr val="000000"/>
                </a:solidFill>
                <a:latin typeface="Times New Roman"/>
                <a:cs typeface="Times New Roman"/>
              </a:rPr>
              <a:t>Un tūlīt pat: </a:t>
            </a:r>
            <a:r>
              <a:rPr lang="en-GB" sz="1700" b="1" noProof="1" smtClean="0">
                <a:solidFill>
                  <a:srgbClr val="FF0000"/>
                </a:solidFill>
                <a:latin typeface="Times New Roman"/>
                <a:cs typeface="Times New Roman"/>
              </a:rPr>
              <a:t>“Pret sievietēm vērstas vardarbības izplatības rādītāji Eiropā nav zināmi</a:t>
            </a:r>
            <a:r>
              <a:rPr lang="is-IS" sz="1700" b="1" noProof="1" smtClean="0">
                <a:solidFill>
                  <a:srgbClr val="FF0000"/>
                </a:solidFill>
                <a:latin typeface="Times New Roman"/>
                <a:cs typeface="Times New Roman"/>
              </a:rPr>
              <a:t>…”</a:t>
            </a:r>
            <a:r>
              <a:rPr lang="is-IS" sz="1700" b="1" noProof="1" smtClean="0">
                <a:solidFill>
                  <a:srgbClr val="000000"/>
                </a:solidFill>
                <a:latin typeface="Times New Roman"/>
                <a:cs typeface="Times New Roman"/>
              </a:rPr>
              <a:t> (Skaidrojošā ziņojuma 2.p.) </a:t>
            </a:r>
          </a:p>
          <a:p>
            <a:pPr>
              <a:spcBef>
                <a:spcPts val="200"/>
              </a:spcBef>
            </a:pPr>
            <a:r>
              <a:rPr lang="en-GB" sz="1700" b="1" noProof="1" smtClean="0">
                <a:solidFill>
                  <a:srgbClr val="000000"/>
                </a:solidFill>
                <a:latin typeface="Times New Roman"/>
                <a:cs typeface="Times New Roman"/>
              </a:rPr>
              <a:t>T.p. ziņojuma 2. un 3.p. satur “piesardzīgas aplēses”. </a:t>
            </a:r>
            <a:r>
              <a:rPr lang="en-GB" sz="1700" b="1" noProof="1" smtClean="0">
                <a:solidFill>
                  <a:srgbClr val="FF0000"/>
                </a:solidFill>
                <a:latin typeface="Times New Roman"/>
                <a:cs typeface="Times New Roman"/>
              </a:rPr>
              <a:t>Kur ir metodoloģija?</a:t>
            </a:r>
          </a:p>
          <a:p>
            <a:pPr>
              <a:spcBef>
                <a:spcPts val="200"/>
              </a:spcBef>
            </a:pPr>
            <a:r>
              <a:rPr lang="en-GB" sz="1700" b="1" noProof="1" smtClean="0">
                <a:solidFill>
                  <a:schemeClr val="tx1"/>
                </a:solidFill>
                <a:latin typeface="Times New Roman"/>
                <a:cs typeface="Times New Roman"/>
              </a:rPr>
              <a:t>Gluži otrādi: 2010.g. apkopotie pētījumu dati ļauj secināt, ka vīrieši ģimenēs cieš no reālas vardarbības apmēram tikpat bieži, cik sievietes </a:t>
            </a:r>
            <a:r>
              <a:rPr lang="en-GB" sz="1700" noProof="1" smtClean="0">
                <a:solidFill>
                  <a:schemeClr val="tx1"/>
                </a:solidFill>
                <a:latin typeface="Times New Roman"/>
                <a:cs typeface="Times New Roman"/>
              </a:rPr>
              <a:t>(sk. Fiebert, M. References Examining Assaults by Women on their Spouses or Male Partners: An Annotated Bibliography. </a:t>
            </a:r>
            <a:r>
              <a:rPr lang="en-GB" sz="1700" i="1" noProof="1" smtClean="0">
                <a:solidFill>
                  <a:schemeClr val="tx1"/>
                </a:solidFill>
                <a:latin typeface="Times New Roman"/>
                <a:cs typeface="Times New Roman"/>
              </a:rPr>
              <a:t>Sexuality and Culture</a:t>
            </a:r>
            <a:r>
              <a:rPr lang="en-GB" sz="1700" noProof="1" smtClean="0">
                <a:solidFill>
                  <a:schemeClr val="tx1"/>
                </a:solidFill>
                <a:latin typeface="Times New Roman"/>
                <a:cs typeface="Times New Roman"/>
              </a:rPr>
              <a:t>, 2010, no. 1, pp. 49-91).</a:t>
            </a:r>
          </a:p>
          <a:p>
            <a:pPr>
              <a:spcBef>
                <a:spcPts val="200"/>
              </a:spcBef>
            </a:pPr>
            <a:r>
              <a:rPr lang="en-GB" sz="1700" b="1" noProof="1" smtClean="0">
                <a:solidFill>
                  <a:schemeClr val="tx1"/>
                </a:solidFill>
                <a:latin typeface="Times New Roman"/>
                <a:cs typeface="Times New Roman"/>
              </a:rPr>
              <a:t>“Rādītāji par visiem vardarbības veidiem, tostarp par vajāšanu, sasniedz 45 %” – </a:t>
            </a:r>
            <a:r>
              <a:rPr lang="en-GB" sz="1700" b="1" noProof="1" smtClean="0">
                <a:solidFill>
                  <a:srgbClr val="008000"/>
                </a:solidFill>
                <a:latin typeface="Times New Roman"/>
                <a:cs typeface="Times New Roman"/>
              </a:rPr>
              <a:t>Ņemot vērā iepriekš aplūkoto jauno “vardarbības” definīciju, ir jābrīnās, kādēļ nav 100%.</a:t>
            </a:r>
          </a:p>
          <a:p>
            <a:pPr>
              <a:spcBef>
                <a:spcPts val="200"/>
              </a:spcBef>
            </a:pPr>
            <a:r>
              <a:rPr lang="en-GB" sz="1700" b="1" noProof="1" smtClean="0">
                <a:solidFill>
                  <a:schemeClr val="tx1"/>
                </a:solidFill>
                <a:latin typeface="Times New Roman"/>
                <a:cs typeface="Times New Roman"/>
              </a:rPr>
              <a:t>Secinājums: </a:t>
            </a:r>
            <a:r>
              <a:rPr lang="en-GB" sz="1700" b="1" noProof="1" smtClean="0">
                <a:solidFill>
                  <a:srgbClr val="FF0000"/>
                </a:solidFill>
                <a:latin typeface="Times New Roman"/>
                <a:cs typeface="Times New Roman"/>
              </a:rPr>
              <a:t>Konvencijas pamatā ir aplami un objektīvi nepamatoti apgalvojumi</a:t>
            </a:r>
            <a:r>
              <a:rPr lang="en-GB" sz="1700" b="1" noProof="1" smtClean="0">
                <a:solidFill>
                  <a:schemeClr val="tx1"/>
                </a:solidFill>
                <a:latin typeface="Times New Roman"/>
                <a:cs typeface="Times New Roman"/>
              </a:rPr>
              <a:t>.</a:t>
            </a:r>
            <a:endParaRPr lang="en-GB" sz="1700" noProof="1">
              <a:solidFill>
                <a:schemeClr val="tx1"/>
              </a:solidFill>
              <a:latin typeface="Times New Roman"/>
              <a:cs typeface="Times New Roman"/>
            </a:endParaRPr>
          </a:p>
        </p:txBody>
      </p:sp>
      <p:sp>
        <p:nvSpPr>
          <p:cNvPr id="4" name="Espace réservé du numéro de diapositive 3"/>
          <p:cNvSpPr>
            <a:spLocks noGrp="1"/>
          </p:cNvSpPr>
          <p:nvPr>
            <p:ph type="sldNum" sz="quarter" idx="12"/>
          </p:nvPr>
        </p:nvSpPr>
        <p:spPr/>
        <p:txBody>
          <a:bodyPr/>
          <a:lstStyle/>
          <a:p>
            <a:fld id="{CFE4BAC9-6D41-4691-9299-18EF07EF0177}" type="slidenum">
              <a:rPr lang="en-US" smtClean="0"/>
              <a:t>14</a:t>
            </a:fld>
            <a:endParaRPr lang="en-US"/>
          </a:p>
        </p:txBody>
      </p:sp>
    </p:spTree>
    <p:extLst>
      <p:ext uri="{BB962C8B-B14F-4D97-AF65-F5344CB8AC3E}">
        <p14:creationId xmlns:p14="http://schemas.microsoft.com/office/powerpoint/2010/main" val="3986279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2" end="2"/>
                                            </p:txEl>
                                          </p:spTgt>
                                        </p:tgtEl>
                                        <p:attrNameLst>
                                          <p:attrName>ppt_x</p:attrName>
                                          <p:attrName>ppt_y</p:attrName>
                                        </p:attrNameLst>
                                      </p:cBhvr>
                                    </p:animMotion>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Scale>
                                      <p:cBhvr>
                                        <p:cTn id="28"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
                                            <p:txEl>
                                              <p:pRg st="3" end="3"/>
                                            </p:txEl>
                                          </p:spTgt>
                                        </p:tgtEl>
                                        <p:attrNameLst>
                                          <p:attrName>ppt_x</p:attrName>
                                          <p:attrName>ppt_y</p:attrName>
                                        </p:attrNameLst>
                                      </p:cBhvr>
                                    </p:animMotion>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Scale>
                                      <p:cBhvr>
                                        <p:cTn id="35"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
                                            <p:txEl>
                                              <p:pRg st="4" end="4"/>
                                            </p:txEl>
                                          </p:spTgt>
                                        </p:tgtEl>
                                        <p:attrNameLst>
                                          <p:attrName>ppt_x</p:attrName>
                                          <p:attrName>ppt_y</p:attrName>
                                        </p:attrNameLst>
                                      </p:cBhvr>
                                    </p:animMotion>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Scale>
                                      <p:cBhvr>
                                        <p:cTn id="42" dur="1000" decel="50000" fill="hold">
                                          <p:stCondLst>
                                            <p:cond delay="0"/>
                                          </p:stCondLst>
                                        </p:cTn>
                                        <p:tgtEl>
                                          <p:spTgt spid="3">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
                                            <p:txEl>
                                              <p:pRg st="5" end="5"/>
                                            </p:txEl>
                                          </p:spTgt>
                                        </p:tgtEl>
                                        <p:attrNameLst>
                                          <p:attrName>ppt_x</p:attrName>
                                          <p:attrName>ppt_y</p:attrName>
                                        </p:attrNameLst>
                                      </p:cBhvr>
                                    </p:animMotion>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4071" y="244158"/>
            <a:ext cx="7883072" cy="1424985"/>
          </a:xfrm>
        </p:spPr>
        <p:txBody>
          <a:bodyPr>
            <a:normAutofit fontScale="90000"/>
          </a:bodyPr>
          <a:lstStyle/>
          <a:p>
            <a:r>
              <a:rPr lang="en-GB" sz="3400" b="1" noProof="1" smtClean="0">
                <a:solidFill>
                  <a:srgbClr val="FF0000"/>
                </a:solidFill>
                <a:latin typeface="Times New Roman"/>
                <a:cs typeface="Times New Roman"/>
              </a:rPr>
              <a:t>5. “Vardarbība ģimenē” – jēdziens, kas vērsts nevis pret vardarbību, bet pret ģimeni</a:t>
            </a:r>
            <a:endParaRPr lang="en-GB" sz="3400" b="1" noProof="1">
              <a:solidFill>
                <a:srgbClr val="FF0000"/>
              </a:solidFill>
              <a:latin typeface="Times New Roman"/>
              <a:cs typeface="Times New Roman"/>
            </a:endParaRPr>
          </a:p>
        </p:txBody>
      </p:sp>
      <p:sp>
        <p:nvSpPr>
          <p:cNvPr id="3" name="Espace réservé du contenu 2"/>
          <p:cNvSpPr>
            <a:spLocks noGrp="1"/>
          </p:cNvSpPr>
          <p:nvPr>
            <p:ph idx="1"/>
          </p:nvPr>
        </p:nvSpPr>
        <p:spPr>
          <a:xfrm>
            <a:off x="900112" y="1669143"/>
            <a:ext cx="7563531" cy="4581071"/>
          </a:xfrm>
        </p:spPr>
        <p:txBody>
          <a:bodyPr>
            <a:normAutofit fontScale="92500" lnSpcReduction="10000"/>
          </a:bodyPr>
          <a:lstStyle/>
          <a:p>
            <a:r>
              <a:rPr lang="lv-LV" sz="2000" b="1" noProof="1" smtClean="0">
                <a:solidFill>
                  <a:srgbClr val="000000"/>
                </a:solidFill>
                <a:latin typeface="Times New Roman"/>
                <a:cs typeface="Times New Roman"/>
              </a:rPr>
              <a:t>Nav statistisku pierādījumu, ka pastāvētu kaut kāda īpaša “</a:t>
            </a:r>
            <a:r>
              <a:rPr lang="lv-LV" sz="2000" b="1" i="1" noProof="1" smtClean="0">
                <a:solidFill>
                  <a:srgbClr val="000000"/>
                </a:solidFill>
                <a:latin typeface="Times New Roman"/>
                <a:cs typeface="Times New Roman"/>
              </a:rPr>
              <a:t>vardarbība ģimenē</a:t>
            </a:r>
            <a:r>
              <a:rPr lang="lv-LV" sz="2000" b="1" noProof="1" smtClean="0">
                <a:solidFill>
                  <a:srgbClr val="000000"/>
                </a:solidFill>
                <a:latin typeface="Times New Roman"/>
                <a:cs typeface="Times New Roman"/>
              </a:rPr>
              <a:t>”, kas būtiski atšķirtos no visiem pārējiem noziedzīgo nodarījumu veidiem (kā ģimenes iekšienē, tā arī ārpus tās).</a:t>
            </a:r>
          </a:p>
          <a:p>
            <a:r>
              <a:rPr lang="lv-LV" sz="2000" b="1" noProof="1" smtClean="0">
                <a:solidFill>
                  <a:srgbClr val="000000"/>
                </a:solidFill>
                <a:latin typeface="Times New Roman"/>
                <a:cs typeface="Times New Roman"/>
              </a:rPr>
              <a:t>Gluži otrādi, </a:t>
            </a:r>
            <a:r>
              <a:rPr lang="lv-LV" sz="2000" b="1" noProof="1" smtClean="0">
                <a:solidFill>
                  <a:srgbClr val="FF0000"/>
                </a:solidFill>
                <a:latin typeface="Times New Roman"/>
                <a:cs typeface="Times New Roman"/>
              </a:rPr>
              <a:t>stipra ģimene ir visdrošākā vide gan sievietēm, gan bērniem </a:t>
            </a:r>
            <a:r>
              <a:rPr lang="lv-LV" sz="2000" noProof="1" smtClean="0">
                <a:solidFill>
                  <a:srgbClr val="000000"/>
                </a:solidFill>
                <a:latin typeface="Times New Roman"/>
                <a:cs typeface="Times New Roman"/>
              </a:rPr>
              <a:t>(sk. Baskerville S., </a:t>
            </a:r>
            <a:r>
              <a:rPr lang="lv-LV" sz="2000" i="1" noProof="1" smtClean="0">
                <a:solidFill>
                  <a:srgbClr val="000000"/>
                </a:solidFill>
                <a:latin typeface="Times New Roman"/>
                <a:cs typeface="Times New Roman"/>
              </a:rPr>
              <a:t>Taken into Custody: the War Against Fathers, Marriage, and the Family</a:t>
            </a:r>
            <a:r>
              <a:rPr lang="lv-LV" sz="2000" noProof="1" smtClean="0">
                <a:solidFill>
                  <a:srgbClr val="000000"/>
                </a:solidFill>
                <a:latin typeface="Times New Roman"/>
                <a:cs typeface="Times New Roman"/>
              </a:rPr>
              <a:t>. Nashville: </a:t>
            </a:r>
            <a:r>
              <a:rPr lang="lv-LV" sz="2000" i="1" noProof="1" smtClean="0">
                <a:solidFill>
                  <a:srgbClr val="000000"/>
                </a:solidFill>
                <a:latin typeface="Times New Roman"/>
                <a:cs typeface="Times New Roman"/>
              </a:rPr>
              <a:t>Cumberland House</a:t>
            </a:r>
            <a:r>
              <a:rPr lang="lv-LV" sz="2000" noProof="1" smtClean="0">
                <a:solidFill>
                  <a:srgbClr val="000000"/>
                </a:solidFill>
                <a:latin typeface="Times New Roman"/>
                <a:cs typeface="Times New Roman"/>
              </a:rPr>
              <a:t>, </a:t>
            </a:r>
            <a:r>
              <a:rPr lang="en-GB" sz="2000" noProof="1" smtClean="0">
                <a:solidFill>
                  <a:schemeClr val="tx1"/>
                </a:solidFill>
                <a:latin typeface="Times New Roman"/>
                <a:cs typeface="Times New Roman"/>
              </a:rPr>
              <a:t>2007, Chapter 4).</a:t>
            </a:r>
            <a:endParaRPr lang="en-GB" sz="2000" b="1" noProof="1" smtClean="0">
              <a:solidFill>
                <a:schemeClr val="tx1"/>
              </a:solidFill>
              <a:latin typeface="Times New Roman"/>
              <a:cs typeface="Times New Roman"/>
            </a:endParaRPr>
          </a:p>
          <a:p>
            <a:r>
              <a:rPr lang="en-GB" sz="2000" b="1" noProof="1" smtClean="0">
                <a:solidFill>
                  <a:schemeClr val="tx1"/>
                </a:solidFill>
                <a:latin typeface="Times New Roman"/>
                <a:cs typeface="Times New Roman"/>
              </a:rPr>
              <a:t>Šādos apstākļos jāsecina, ka “vardarbības ģimenē” kā īpašas kategorijas izcelšanai nav cita mērķa, kā </a:t>
            </a:r>
            <a:r>
              <a:rPr lang="en-GB" sz="2000" b="1" noProof="1" smtClean="0">
                <a:solidFill>
                  <a:srgbClr val="FF0000"/>
                </a:solidFill>
                <a:latin typeface="Times New Roman"/>
                <a:cs typeface="Times New Roman"/>
              </a:rPr>
              <a:t>diskreditēt ģimenes institūtu</a:t>
            </a:r>
            <a:r>
              <a:rPr lang="en-GB" sz="2000" b="1" noProof="1" smtClean="0">
                <a:solidFill>
                  <a:schemeClr val="tx1"/>
                </a:solidFill>
                <a:latin typeface="Times New Roman"/>
                <a:cs typeface="Times New Roman"/>
              </a:rPr>
              <a:t>. Tas ir pretrunā ar Satversmes 110.p. noteikto valsts pienākumu aizsargāt ģimeni.</a:t>
            </a:r>
          </a:p>
          <a:p>
            <a:r>
              <a:rPr lang="en-GB" sz="2000" b="1" noProof="1" smtClean="0">
                <a:solidFill>
                  <a:schemeClr val="tx1"/>
                </a:solidFill>
                <a:latin typeface="Times New Roman"/>
                <a:cs typeface="Times New Roman"/>
              </a:rPr>
              <a:t>Un tas loģiski sasaucas ar iepriekšējā punktā konstatēto valsts tendenci iejaukties ģimenes dzīves visprivātākajos aspektos.</a:t>
            </a:r>
            <a:endParaRPr lang="en-GB" sz="2000" noProof="1">
              <a:solidFill>
                <a:schemeClr val="tx1"/>
              </a:solidFill>
              <a:latin typeface="Times New Roman"/>
              <a:cs typeface="Times New Roman"/>
            </a:endParaRPr>
          </a:p>
        </p:txBody>
      </p:sp>
      <p:sp>
        <p:nvSpPr>
          <p:cNvPr id="4" name="Espace réservé du numéro de diapositive 3"/>
          <p:cNvSpPr>
            <a:spLocks noGrp="1"/>
          </p:cNvSpPr>
          <p:nvPr>
            <p:ph type="sldNum" sz="quarter" idx="12"/>
          </p:nvPr>
        </p:nvSpPr>
        <p:spPr/>
        <p:txBody>
          <a:bodyPr/>
          <a:lstStyle/>
          <a:p>
            <a:fld id="{CFE4BAC9-6D41-4691-9299-18EF07EF0177}" type="slidenum">
              <a:rPr lang="en-US" smtClean="0"/>
              <a:t>15</a:t>
            </a:fld>
            <a:endParaRPr lang="en-US"/>
          </a:p>
        </p:txBody>
      </p:sp>
    </p:spTree>
    <p:extLst>
      <p:ext uri="{BB962C8B-B14F-4D97-AF65-F5344CB8AC3E}">
        <p14:creationId xmlns:p14="http://schemas.microsoft.com/office/powerpoint/2010/main" val="3245557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2" end="2"/>
                                            </p:txEl>
                                          </p:spTgt>
                                        </p:tgtEl>
                                        <p:attrNameLst>
                                          <p:attrName>ppt_x</p:attrName>
                                          <p:attrName>ppt_y</p:attrName>
                                        </p:attrNameLst>
                                      </p:cBhvr>
                                    </p:animMotion>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Scale>
                                      <p:cBhvr>
                                        <p:cTn id="28"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
                                            <p:txEl>
                                              <p:pRg st="3" end="3"/>
                                            </p:txEl>
                                          </p:spTgt>
                                        </p:tgtEl>
                                        <p:attrNameLst>
                                          <p:attrName>ppt_x</p:attrName>
                                          <p:attrName>ppt_y</p:attrName>
                                        </p:attrNameLst>
                                      </p:cBhvr>
                                    </p:animMotion>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4071" y="244158"/>
            <a:ext cx="7883072" cy="1424985"/>
          </a:xfrm>
        </p:spPr>
        <p:txBody>
          <a:bodyPr>
            <a:normAutofit/>
          </a:bodyPr>
          <a:lstStyle/>
          <a:p>
            <a:r>
              <a:rPr lang="en-GB" sz="3400" b="1" noProof="1">
                <a:solidFill>
                  <a:srgbClr val="FF0000"/>
                </a:solidFill>
                <a:latin typeface="Times New Roman"/>
                <a:cs typeface="Times New Roman"/>
              </a:rPr>
              <a:t>6</a:t>
            </a:r>
            <a:r>
              <a:rPr lang="en-GB" sz="3400" b="1" noProof="1" smtClean="0">
                <a:solidFill>
                  <a:srgbClr val="FF0000"/>
                </a:solidFill>
                <a:latin typeface="Times New Roman"/>
                <a:cs typeface="Times New Roman"/>
              </a:rPr>
              <a:t>. Elementāro procesuālo pamattiesību neievērošana</a:t>
            </a:r>
            <a:endParaRPr lang="en-GB" sz="3400" b="1" noProof="1">
              <a:solidFill>
                <a:srgbClr val="FF0000"/>
              </a:solidFill>
              <a:latin typeface="Times New Roman"/>
              <a:cs typeface="Times New Roman"/>
            </a:endParaRPr>
          </a:p>
        </p:txBody>
      </p:sp>
      <p:sp>
        <p:nvSpPr>
          <p:cNvPr id="3" name="Espace réservé du contenu 2"/>
          <p:cNvSpPr>
            <a:spLocks noGrp="1"/>
          </p:cNvSpPr>
          <p:nvPr>
            <p:ph idx="1"/>
          </p:nvPr>
        </p:nvSpPr>
        <p:spPr>
          <a:xfrm>
            <a:off x="571500" y="1669143"/>
            <a:ext cx="8019143" cy="4396379"/>
          </a:xfrm>
        </p:spPr>
        <p:txBody>
          <a:bodyPr>
            <a:normAutofit fontScale="85000" lnSpcReduction="10000"/>
          </a:bodyPr>
          <a:lstStyle/>
          <a:p>
            <a:r>
              <a:rPr lang="en-GB" sz="2700" b="1" noProof="1" smtClean="0">
                <a:solidFill>
                  <a:srgbClr val="000000"/>
                </a:solidFill>
                <a:latin typeface="Times New Roman"/>
                <a:cs typeface="Times New Roman"/>
              </a:rPr>
              <a:t>Visbeidzot, vairākas Konvencijas normas atkāpjas no visās civilizētajās Rietumu valstīs atzītajiem taisnīgas tiesvedības pamatprincipiem: nevainīguma prezumpcija, pušu vienlīdzība kriminālprocesā, tiesības uz efektīvu aizstāvību (sk. 48.-57.p.)</a:t>
            </a:r>
          </a:p>
          <a:p>
            <a:r>
              <a:rPr lang="en-GB" sz="2700" b="1" noProof="1" smtClean="0">
                <a:solidFill>
                  <a:srgbClr val="000000"/>
                </a:solidFill>
                <a:latin typeface="Times New Roman"/>
                <a:cs typeface="Times New Roman"/>
              </a:rPr>
              <a:t>Diemžēl šīs problēmas jau ir tikušas “iepludinātas” arī mūsu CPL (jaunā 30.</a:t>
            </a:r>
            <a:r>
              <a:rPr lang="en-GB" sz="2700" b="1" baseline="30000" noProof="1" smtClean="0">
                <a:solidFill>
                  <a:srgbClr val="000000"/>
                </a:solidFill>
                <a:latin typeface="Times New Roman"/>
                <a:cs typeface="Times New Roman"/>
              </a:rPr>
              <a:t>15</a:t>
            </a:r>
            <a:r>
              <a:rPr lang="en-GB" sz="2700" b="1" noProof="1" smtClean="0">
                <a:solidFill>
                  <a:srgbClr val="000000"/>
                </a:solidFill>
                <a:latin typeface="Times New Roman"/>
                <a:cs typeface="Times New Roman"/>
              </a:rPr>
              <a:t> nodaļa – “Pagaidu aizsardzība pret vardarbību”)</a:t>
            </a:r>
          </a:p>
          <a:p>
            <a:r>
              <a:rPr lang="en-GB" sz="2700" b="1" noProof="1" smtClean="0">
                <a:solidFill>
                  <a:srgbClr val="000000"/>
                </a:solidFill>
                <a:latin typeface="Times New Roman"/>
                <a:cs typeface="Times New Roman"/>
              </a:rPr>
              <a:t>Atsevišķi pasākumi, kas noteikti šajā </a:t>
            </a:r>
            <a:r>
              <a:rPr lang="en-GB" sz="2700" b="1" i="1" noProof="1">
                <a:solidFill>
                  <a:srgbClr val="000000"/>
                </a:solidFill>
                <a:latin typeface="Times New Roman"/>
                <a:cs typeface="Times New Roman"/>
              </a:rPr>
              <a:t>C</a:t>
            </a:r>
            <a:r>
              <a:rPr lang="en-GB" sz="2700" b="1" i="1" noProof="1" smtClean="0">
                <a:solidFill>
                  <a:srgbClr val="000000"/>
                </a:solidFill>
                <a:latin typeface="Times New Roman"/>
                <a:cs typeface="Times New Roman"/>
              </a:rPr>
              <a:t>ivilprocesa</a:t>
            </a:r>
            <a:r>
              <a:rPr lang="en-GB" sz="2700" b="1" noProof="1" smtClean="0">
                <a:solidFill>
                  <a:srgbClr val="000000"/>
                </a:solidFill>
                <a:latin typeface="Times New Roman"/>
                <a:cs typeface="Times New Roman"/>
              </a:rPr>
              <a:t> likuma nodaļā, pēc smaguma ir pielīdzināmi kriminālsodiem – taču aizstāvības tiesības nav pienācīgi garantētas. Satversmes tiesai reiz būs smags darbs!</a:t>
            </a:r>
            <a:endParaRPr lang="en-GB" sz="2700" b="1" noProof="1" smtClean="0">
              <a:solidFill>
                <a:schemeClr val="tx1"/>
              </a:solidFill>
              <a:latin typeface="Times New Roman"/>
              <a:cs typeface="Times New Roman"/>
            </a:endParaRPr>
          </a:p>
          <a:p>
            <a:endParaRPr lang="en-GB" sz="2700" b="1" noProof="1" smtClean="0">
              <a:solidFill>
                <a:schemeClr val="tx1"/>
              </a:solidFill>
              <a:latin typeface="Times New Roman"/>
              <a:cs typeface="Times New Roman"/>
            </a:endParaRPr>
          </a:p>
          <a:p>
            <a:endParaRPr lang="en-GB" noProof="1">
              <a:solidFill>
                <a:schemeClr val="tx1"/>
              </a:solidFill>
              <a:latin typeface="Times New Roman"/>
              <a:cs typeface="Times New Roman"/>
            </a:endParaRPr>
          </a:p>
        </p:txBody>
      </p:sp>
      <p:sp>
        <p:nvSpPr>
          <p:cNvPr id="4" name="Espace réservé du numéro de diapositive 3"/>
          <p:cNvSpPr>
            <a:spLocks noGrp="1"/>
          </p:cNvSpPr>
          <p:nvPr>
            <p:ph type="sldNum" sz="quarter" idx="12"/>
          </p:nvPr>
        </p:nvSpPr>
        <p:spPr/>
        <p:txBody>
          <a:bodyPr/>
          <a:lstStyle/>
          <a:p>
            <a:fld id="{CFE4BAC9-6D41-4691-9299-18EF07EF0177}" type="slidenum">
              <a:rPr lang="en-US" smtClean="0"/>
              <a:t>16</a:t>
            </a:fld>
            <a:endParaRPr lang="en-US"/>
          </a:p>
        </p:txBody>
      </p:sp>
    </p:spTree>
    <p:extLst>
      <p:ext uri="{BB962C8B-B14F-4D97-AF65-F5344CB8AC3E}">
        <p14:creationId xmlns:p14="http://schemas.microsoft.com/office/powerpoint/2010/main" val="93904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2" end="2"/>
                                            </p:txEl>
                                          </p:spTgt>
                                        </p:tgtEl>
                                        <p:attrNameLst>
                                          <p:attrName>ppt_x</p:attrName>
                                          <p:attrName>ppt_y</p:attrName>
                                        </p:attrNameLst>
                                      </p:cBhvr>
                                    </p:animMotion>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00112" y="1215571"/>
            <a:ext cx="7345363" cy="4849950"/>
          </a:xfrm>
        </p:spPr>
        <p:txBody>
          <a:bodyPr>
            <a:normAutofit/>
          </a:bodyPr>
          <a:lstStyle/>
          <a:p>
            <a:pPr marL="0" indent="0" algn="ctr">
              <a:buNone/>
            </a:pPr>
            <a:endParaRPr lang="fr-FR" sz="4800" b="1" dirty="0" smtClean="0">
              <a:latin typeface="Times New Roman"/>
              <a:cs typeface="Times New Roman"/>
            </a:endParaRPr>
          </a:p>
          <a:p>
            <a:pPr marL="0" indent="0" algn="ctr">
              <a:spcBef>
                <a:spcPts val="0"/>
              </a:spcBef>
              <a:buNone/>
            </a:pPr>
            <a:r>
              <a:rPr lang="is-IS" sz="4400" b="1" dirty="0" smtClean="0">
                <a:solidFill>
                  <a:srgbClr val="FF0000"/>
                </a:solidFill>
                <a:latin typeface="Times New Roman"/>
                <a:cs typeface="Times New Roman"/>
              </a:rPr>
              <a:t>… un šie nav vienīgie, bet tikai galvenie iebildumi pret Stambulas konvenciju no mūsu Satversmes un tiesiskās iekārtas viedokļa!</a:t>
            </a:r>
            <a:endParaRPr lang="fr-FR" sz="4400" b="1" dirty="0">
              <a:solidFill>
                <a:srgbClr val="FF0000"/>
              </a:solidFill>
              <a:latin typeface="Times New Roman"/>
              <a:cs typeface="Times New Roman"/>
            </a:endParaRPr>
          </a:p>
        </p:txBody>
      </p:sp>
      <p:sp>
        <p:nvSpPr>
          <p:cNvPr id="4" name="Espace réservé du numéro de diapositive 3"/>
          <p:cNvSpPr>
            <a:spLocks noGrp="1"/>
          </p:cNvSpPr>
          <p:nvPr>
            <p:ph type="sldNum" sz="quarter" idx="12"/>
          </p:nvPr>
        </p:nvSpPr>
        <p:spPr/>
        <p:txBody>
          <a:bodyPr/>
          <a:lstStyle/>
          <a:p>
            <a:fld id="{CFE4BAC9-6D41-4691-9299-18EF07EF0177}" type="slidenum">
              <a:rPr lang="en-US" smtClean="0"/>
              <a:t>17</a:t>
            </a:fld>
            <a:endParaRPr lang="en-US"/>
          </a:p>
        </p:txBody>
      </p:sp>
    </p:spTree>
    <p:extLst>
      <p:ext uri="{BB962C8B-B14F-4D97-AF65-F5344CB8AC3E}">
        <p14:creationId xmlns:p14="http://schemas.microsoft.com/office/powerpoint/2010/main" val="3095387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marL="0" indent="0" algn="ctr">
              <a:buNone/>
            </a:pPr>
            <a:endParaRPr lang="fr-FR" sz="4800" b="1" dirty="0" smtClean="0">
              <a:latin typeface="Times New Roman"/>
              <a:cs typeface="Times New Roman"/>
            </a:endParaRPr>
          </a:p>
          <a:p>
            <a:pPr marL="0" indent="0" algn="ctr">
              <a:buNone/>
            </a:pPr>
            <a:r>
              <a:rPr lang="fr-FR" sz="4800" b="1" dirty="0" err="1" smtClean="0">
                <a:latin typeface="Times New Roman"/>
                <a:cs typeface="Times New Roman"/>
              </a:rPr>
              <a:t>Paldies</a:t>
            </a:r>
            <a:r>
              <a:rPr lang="fr-FR" sz="4800" b="1" dirty="0" smtClean="0">
                <a:latin typeface="Times New Roman"/>
                <a:cs typeface="Times New Roman"/>
              </a:rPr>
              <a:t> par </a:t>
            </a:r>
            <a:r>
              <a:rPr lang="fr-FR" sz="4800" b="1" dirty="0" err="1" smtClean="0">
                <a:latin typeface="Times New Roman"/>
                <a:cs typeface="Times New Roman"/>
              </a:rPr>
              <a:t>uzmanību</a:t>
            </a:r>
            <a:r>
              <a:rPr lang="fr-FR" sz="4800" b="1" dirty="0" smtClean="0">
                <a:latin typeface="Times New Roman"/>
                <a:cs typeface="Times New Roman"/>
              </a:rPr>
              <a:t>!</a:t>
            </a:r>
            <a:endParaRPr lang="fr-FR" sz="4800" b="1" dirty="0">
              <a:latin typeface="Times New Roman"/>
              <a:cs typeface="Times New Roman"/>
            </a:endParaRPr>
          </a:p>
        </p:txBody>
      </p:sp>
      <p:sp>
        <p:nvSpPr>
          <p:cNvPr id="4" name="Espace réservé du numéro de diapositive 3"/>
          <p:cNvSpPr>
            <a:spLocks noGrp="1"/>
          </p:cNvSpPr>
          <p:nvPr>
            <p:ph type="sldNum" sz="quarter" idx="12"/>
          </p:nvPr>
        </p:nvSpPr>
        <p:spPr/>
        <p:txBody>
          <a:bodyPr/>
          <a:lstStyle/>
          <a:p>
            <a:fld id="{CFE4BAC9-6D41-4691-9299-18EF07EF0177}" type="slidenum">
              <a:rPr lang="en-US" smtClean="0"/>
              <a:t>18</a:t>
            </a:fld>
            <a:endParaRPr lang="en-US"/>
          </a:p>
        </p:txBody>
      </p:sp>
    </p:spTree>
    <p:extLst>
      <p:ext uri="{BB962C8B-B14F-4D97-AF65-F5344CB8AC3E}">
        <p14:creationId xmlns:p14="http://schemas.microsoft.com/office/powerpoint/2010/main" val="3701215332"/>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Capital">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Capital.thmx</Template>
  <TotalTime>727</TotalTime>
  <Words>1753</Words>
  <Application>Microsoft Office PowerPoint</Application>
  <PresentationFormat>On-screen Show (4:3)</PresentationFormat>
  <Paragraphs>99</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Brush Script MT</vt:lpstr>
      <vt:lpstr>Calibri</vt:lpstr>
      <vt:lpstr>Calisto MT</vt:lpstr>
      <vt:lpstr>Times New Roman</vt:lpstr>
      <vt:lpstr>Capital</vt:lpstr>
      <vt:lpstr>Stambulas konvencija: starp tiesībām un ideoloģiju</vt:lpstr>
      <vt:lpstr>Daži absurdi apgalvojumi,  kas uzreiz jāatmet</vt:lpstr>
      <vt:lpstr>Pamattēze</vt:lpstr>
      <vt:lpstr>Galvenie Stambulas konvencijas trūkumi</vt:lpstr>
      <vt:lpstr>1. Viena krimināltiesību jautājuma politizācija un ideoloģizācija</vt:lpstr>
      <vt:lpstr>1. Viena krimināltiesību jautājuma politizācija un ideoloģizācija</vt:lpstr>
      <vt:lpstr>2. “Gender” jeb “dzimte”</vt:lpstr>
      <vt:lpstr>2. “Gender” jeb “dzimte”</vt:lpstr>
      <vt:lpstr>3. Radikālā feminisma ideoloģijas padarīšana par normatīvu</vt:lpstr>
      <vt:lpstr>3. Radikālā feminisma ideoloģijas padarīšana par normatīvu</vt:lpstr>
      <vt:lpstr>4. “Vardarbības” jēdziena paplašināšana</vt:lpstr>
      <vt:lpstr>4. “Vardarbības” jēdziena paplašināšana</vt:lpstr>
      <vt:lpstr>4. “Vardarbības” jēdziena paplašināšana</vt:lpstr>
      <vt:lpstr>5. “Vardarbība ģimenē” – jēdziens, kas vērsts nevis pret vardarbību, bet pret ģimeni</vt:lpstr>
      <vt:lpstr>5. “Vardarbība ģimenē” – jēdziens, kas vērsts nevis pret vardarbību, bet pret ģimeni</vt:lpstr>
      <vt:lpstr>6. Elementāro procesuālo pamattiesību neievērošana</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Stambulas konvencija: starp tiesībām un ideoloģiju</dc:title>
  <dc:creator>Juris Rudevskis</dc:creator>
  <cp:lastModifiedBy>peteris</cp:lastModifiedBy>
  <cp:revision>82</cp:revision>
  <cp:lastPrinted>2016-02-10T22:12:59Z</cp:lastPrinted>
  <dcterms:created xsi:type="dcterms:W3CDTF">2016-02-09T17:45:44Z</dcterms:created>
  <dcterms:modified xsi:type="dcterms:W3CDTF">2016-02-11T07:54:54Z</dcterms:modified>
</cp:coreProperties>
</file>